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Economica"/>
      <p:regular r:id="rId27"/>
      <p:bold r:id="rId28"/>
      <p:italic r:id="rId29"/>
      <p:boldItalic r:id="rId30"/>
    </p:embeddedFont>
    <p:embeddedFont>
      <p:font typeface="Open Sans ExtraBold"/>
      <p:bold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conomica-bold.fntdata"/><Relationship Id="rId27" Type="http://schemas.openxmlformats.org/officeDocument/2006/relationships/font" Target="fonts/Economic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ExtraBold-bold.fntdata"/><Relationship Id="rId30" Type="http://schemas.openxmlformats.org/officeDocument/2006/relationships/font" Target="fonts/Economica-boldItalic.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OpenSansExtraBold-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Becky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https://ischool.umd.edu/wp-content/uploads/Hornbake-thumbnail.png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003d841b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003d841b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Nidhi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8003d841b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8003d841b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Nidhi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09b0b22a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09b0b22a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809b0b22a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809b0b22a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b24e59a3f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b24e59a3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8003d841b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8003d841b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Nidhi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809b0b22a0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809b0b22a0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8003d841b4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8003d841b4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298450" lvl="0" marL="457200" rtl="0" algn="l">
              <a:spcBef>
                <a:spcPts val="0"/>
              </a:spcBef>
              <a:spcAft>
                <a:spcPts val="0"/>
              </a:spcAft>
              <a:buSzPts val="1100"/>
              <a:buChar char="-"/>
            </a:pPr>
            <a:r>
              <a:rPr lang="en"/>
              <a:t>Confidence for GAs in terms of having a community to support them and rely on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8003d841b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8003d841b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Filtering/ spam responses</a:t>
            </a:r>
            <a:endParaRPr/>
          </a:p>
          <a:p>
            <a:pPr indent="-298450" lvl="0" marL="457200" rtl="0" algn="l">
              <a:spcBef>
                <a:spcPts val="0"/>
              </a:spcBef>
              <a:spcAft>
                <a:spcPts val="0"/>
              </a:spcAft>
              <a:buSzPts val="1100"/>
              <a:buChar char="-"/>
            </a:pPr>
            <a:r>
              <a:rPr lang="en"/>
              <a:t>Unregistering users that do not want to be in the course/ portal anymore</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adce1f37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adce1f37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Work with other group to have a cohesive system</a:t>
            </a:r>
            <a:endParaRPr/>
          </a:p>
          <a:p>
            <a:pPr indent="-298450" lvl="0" marL="457200" rtl="0" algn="l">
              <a:spcBef>
                <a:spcPts val="0"/>
              </a:spcBef>
              <a:spcAft>
                <a:spcPts val="0"/>
              </a:spcAft>
              <a:buSzPts val="1100"/>
              <a:buChar char="-"/>
            </a:pPr>
            <a:r>
              <a:rPr lang="en"/>
              <a:t>More interviews to have a more general idea of wants/ needs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8003d841b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8003d841b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Becky</a:t>
            </a:r>
            <a:endParaRPr/>
          </a:p>
          <a:p>
            <a:pPr indent="0" lvl="0" marL="0" rtl="0" algn="l">
              <a:spcBef>
                <a:spcPts val="0"/>
              </a:spcBef>
              <a:spcAft>
                <a:spcPts val="0"/>
              </a:spcAft>
              <a:buNone/>
            </a:pPr>
            <a:r>
              <a:t/>
            </a:r>
            <a:endParaRPr sz="1200">
              <a:solidFill>
                <a:srgbClr val="2D3B4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2D3B45"/>
                </a:solidFill>
                <a:highlight>
                  <a:srgbClr val="FFFFFF"/>
                </a:highlight>
                <a:latin typeface="Times New Roman"/>
                <a:ea typeface="Times New Roman"/>
                <a:cs typeface="Times New Roman"/>
                <a:sym typeface="Times New Roman"/>
              </a:rPr>
              <a:t>https://www.google.com/url?sa=i&amp;url=https%3A%2F%2Felms.umd.edu%2F&amp;psig=AOvVaw1FFAdFrKKUIKPr-k9O9TVT&amp;ust=1670613390237000&amp;source=images&amp;cd=vfe&amp;ved=0CA8QjRxqFwoTCJCKu4Xe6vsCFQAAAAAdAAAAABAI</a:t>
            </a:r>
            <a:endParaRPr sz="1200">
              <a:solidFill>
                <a:srgbClr val="2D3B45"/>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8003d841b4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8003d841b4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8003d841b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8003d841b4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8003d841b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8003d841b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Becky</a:t>
            </a:r>
            <a:r>
              <a:rPr lang="en" sz="1200">
                <a:solidFill>
                  <a:srgbClr val="2D3B45"/>
                </a:solidFill>
                <a:highlight>
                  <a:srgbClr val="FFFFFF"/>
                </a:highlight>
                <a:latin typeface="Times New Roman"/>
                <a:ea typeface="Times New Roman"/>
                <a:cs typeface="Times New Roman"/>
                <a:sym typeface="Times New Roman"/>
              </a:rPr>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https://www.google.com/url?sa=i&amp;url=https%3A%2F%2Fischool.umd.edu%2F&amp;psig=AOvVaw3U8OjJ-vbZ-b5Vw9zK4arv&amp;ust=1670613835379000&amp;source=images&amp;cd=vfe&amp;ved=0CA8QjRxqFwoTCLDA_Mjg6vsCFQAAAAAdAAAAABAS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8003d841b4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8003d841b4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Becky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https://www.google.com/url?sa=i&amp;url=http%3A%2F%2Fclipart-library.com%2Fbusiness-men-cliparts.html&amp;psig=AOvVaw3u5sJ6yTVGxt8umIvtMFkN&amp;ust=1671052322217000&amp;source=images&amp;cd=vfe&amp;ved=0CA8QjRxqFwoTCODsv5TB9_sCFQAAAAAdAAAAABAD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8003d841b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8003d841b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Becky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https://freerangestock.com/sample/38792/light-bulb-idea-vector-illustration.jpg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8003d841b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8003d841b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Nidhi</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8003d841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8003d841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Nidhi</a:t>
            </a:r>
            <a:endParaRPr/>
          </a:p>
          <a:p>
            <a:pPr indent="0" lvl="0" marL="0" rtl="0" algn="l">
              <a:spcBef>
                <a:spcPts val="0"/>
              </a:spcBef>
              <a:spcAft>
                <a:spcPts val="0"/>
              </a:spcAft>
              <a:buNone/>
            </a:pPr>
            <a:r>
              <a:rPr lang="en"/>
              <a:t>This is a basic understanding of how our system will operated…See GitHub for Level 1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adce1f37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adce1f37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Nidhi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8003d841b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8003d841b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Nidhi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rotWithShape="1">
          <a:blip r:embed="rId3">
            <a:alphaModFix amt="20000"/>
          </a:blip>
          <a:srcRect b="0" l="0" r="11111" t="0"/>
          <a:stretch/>
        </p:blipFill>
        <p:spPr>
          <a:xfrm>
            <a:off x="0" y="0"/>
            <a:ext cx="9144000" cy="5143500"/>
          </a:xfrm>
          <a:prstGeom prst="rect">
            <a:avLst/>
          </a:prstGeom>
          <a:noFill/>
          <a:ln>
            <a:noFill/>
          </a:ln>
        </p:spPr>
      </p:pic>
      <p:sp>
        <p:nvSpPr>
          <p:cNvPr id="63" name="Google Shape;63;p13"/>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600"/>
              <a:t>INFM600 Team Project</a:t>
            </a:r>
            <a:endParaRPr sz="3600"/>
          </a:p>
          <a:p>
            <a:pPr indent="0" lvl="0" marL="0" rtl="0" algn="l">
              <a:spcBef>
                <a:spcPts val="0"/>
              </a:spcBef>
              <a:spcAft>
                <a:spcPts val="0"/>
              </a:spcAft>
              <a:buNone/>
            </a:pPr>
            <a:r>
              <a:rPr b="1" lang="en" sz="3800"/>
              <a:t>GRADUATE</a:t>
            </a:r>
            <a:r>
              <a:rPr b="1" lang="en" sz="3800"/>
              <a:t> STUDENT PORTAL</a:t>
            </a:r>
            <a:endParaRPr b="1" sz="3800"/>
          </a:p>
        </p:txBody>
      </p:sp>
      <p:sp>
        <p:nvSpPr>
          <p:cNvPr id="64" name="Google Shape;64;p13"/>
          <p:cNvSpPr txBox="1"/>
          <p:nvPr>
            <p:ph idx="4294967295" type="subTitle"/>
          </p:nvPr>
        </p:nvSpPr>
        <p:spPr>
          <a:xfrm>
            <a:off x="802500" y="3681225"/>
            <a:ext cx="7539000" cy="7803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SzPct val="57361"/>
              <a:buNone/>
            </a:pPr>
            <a:r>
              <a:rPr lang="en" sz="1629"/>
              <a:t>Team 1: </a:t>
            </a:r>
            <a:r>
              <a:rPr lang="en" sz="1629"/>
              <a:t>Becky Jones, Jonathan Ortega, Nidhi Nambiar, </a:t>
            </a:r>
            <a:endParaRPr sz="1629"/>
          </a:p>
          <a:p>
            <a:pPr indent="0" lvl="0" marL="0" rtl="0" algn="ctr">
              <a:spcBef>
                <a:spcPts val="1200"/>
              </a:spcBef>
              <a:spcAft>
                <a:spcPts val="1200"/>
              </a:spcAft>
              <a:buSzPct val="57361"/>
              <a:buNone/>
            </a:pPr>
            <a:r>
              <a:rPr lang="en" sz="1629"/>
              <a:t>Scott Mobarry, Rajeevan Madabushi, and Ya-Ting Yang.</a:t>
            </a:r>
            <a:endParaRPr sz="1629"/>
          </a:p>
        </p:txBody>
      </p:sp>
      <p:sp>
        <p:nvSpPr>
          <p:cNvPr id="65" name="Google Shape;6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Functionality</a:t>
            </a:r>
            <a:endParaRPr/>
          </a:p>
        </p:txBody>
      </p:sp>
      <p:sp>
        <p:nvSpPr>
          <p:cNvPr id="265" name="Google Shape;265;p22"/>
          <p:cNvSpPr txBox="1"/>
          <p:nvPr>
            <p:ph idx="1" type="body"/>
          </p:nvPr>
        </p:nvSpPr>
        <p:spPr>
          <a:xfrm>
            <a:off x="311700" y="1228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t>Main functionalities of the portal:</a:t>
            </a:r>
            <a:endParaRPr b="1"/>
          </a:p>
          <a:p>
            <a:pPr indent="0" lvl="0" marL="0" rtl="0" algn="l">
              <a:lnSpc>
                <a:spcPct val="100000"/>
              </a:lnSpc>
              <a:spcBef>
                <a:spcPts val="0"/>
              </a:spcBef>
              <a:spcAft>
                <a:spcPts val="0"/>
              </a:spcAft>
              <a:buClr>
                <a:schemeClr val="dk1"/>
              </a:buClr>
              <a:buSzPts val="1100"/>
              <a:buFont typeface="Arial"/>
              <a:buNone/>
            </a:pPr>
            <a:r>
              <a:t/>
            </a:r>
            <a:endParaRPr b="1"/>
          </a:p>
          <a:p>
            <a:pPr indent="-342900" lvl="0" marL="457200" rtl="0" algn="l">
              <a:lnSpc>
                <a:spcPct val="100000"/>
              </a:lnSpc>
              <a:spcBef>
                <a:spcPts val="0"/>
              </a:spcBef>
              <a:spcAft>
                <a:spcPts val="0"/>
              </a:spcAft>
              <a:buSzPts val="1800"/>
              <a:buFont typeface="Open Sans"/>
              <a:buChar char="●"/>
            </a:pPr>
            <a:r>
              <a:rPr lang="en"/>
              <a:t>Provides information about the onboarding process for newly appointed GAs and graders</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Font typeface="Open Sans"/>
              <a:buChar char="●"/>
            </a:pPr>
            <a:r>
              <a:rPr lang="en"/>
              <a:t>Stack Overflow like Discussion board that allows collaboration </a:t>
            </a:r>
            <a:r>
              <a:rPr lang="en">
                <a:highlight>
                  <a:schemeClr val="lt1"/>
                </a:highlight>
              </a:rPr>
              <a:t>amongst current and previous GAs and graders </a:t>
            </a:r>
            <a:endParaRPr>
              <a:highlight>
                <a:schemeClr val="lt1"/>
              </a:highlight>
            </a:endParaRPr>
          </a:p>
          <a:p>
            <a:pPr indent="0" lvl="0" marL="457200" rtl="0" algn="l">
              <a:lnSpc>
                <a:spcPct val="100000"/>
              </a:lnSpc>
              <a:spcBef>
                <a:spcPts val="0"/>
              </a:spcBef>
              <a:spcAft>
                <a:spcPts val="0"/>
              </a:spcAft>
              <a:buNone/>
            </a:pPr>
            <a:r>
              <a:t/>
            </a:r>
            <a:endParaRPr>
              <a:highlight>
                <a:schemeClr val="lt1"/>
              </a:highlight>
            </a:endParaRPr>
          </a:p>
          <a:p>
            <a:pPr indent="-342900" lvl="0" marL="457200" rtl="0" algn="l">
              <a:lnSpc>
                <a:spcPct val="100000"/>
              </a:lnSpc>
              <a:spcBef>
                <a:spcPts val="0"/>
              </a:spcBef>
              <a:spcAft>
                <a:spcPts val="0"/>
              </a:spcAft>
              <a:buSzPts val="1800"/>
              <a:buFont typeface="Open Sans"/>
              <a:buChar char="●"/>
            </a:pPr>
            <a:r>
              <a:rPr lang="en">
                <a:highlight>
                  <a:schemeClr val="lt1"/>
                </a:highlight>
              </a:rPr>
              <a:t>Providing incentives to GAs and graders who contribute towards the discussion threads </a:t>
            </a:r>
            <a:endParaRPr>
              <a:highlight>
                <a:schemeClr val="lt1"/>
              </a:highlight>
            </a:endParaRPr>
          </a:p>
          <a:p>
            <a:pPr indent="0" lvl="0" marL="0" rtl="0" algn="l">
              <a:spcBef>
                <a:spcPts val="0"/>
              </a:spcBef>
              <a:spcAft>
                <a:spcPts val="1200"/>
              </a:spcAft>
              <a:buNone/>
            </a:pPr>
            <a:r>
              <a:t/>
            </a:r>
            <a:endParaRPr/>
          </a:p>
        </p:txBody>
      </p:sp>
      <p:sp>
        <p:nvSpPr>
          <p:cNvPr id="266" name="Google Shape;26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7" name="Google Shape;267;p22"/>
          <p:cNvPicPr preferRelativeResize="0"/>
          <p:nvPr/>
        </p:nvPicPr>
        <p:blipFill>
          <a:blip r:embed="rId3">
            <a:alphaModFix/>
          </a:blip>
          <a:stretch>
            <a:fillRect/>
          </a:stretch>
        </p:blipFill>
        <p:spPr>
          <a:xfrm>
            <a:off x="7264870" y="206395"/>
            <a:ext cx="1207575" cy="120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311700" y="199475"/>
            <a:ext cx="8520600" cy="669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At a Glance…</a:t>
            </a:r>
            <a:endParaRPr/>
          </a:p>
        </p:txBody>
      </p:sp>
      <p:sp>
        <p:nvSpPr>
          <p:cNvPr id="273" name="Google Shape;273;p23"/>
          <p:cNvSpPr txBox="1"/>
          <p:nvPr>
            <p:ph idx="1" type="body"/>
          </p:nvPr>
        </p:nvSpPr>
        <p:spPr>
          <a:xfrm>
            <a:off x="113975" y="903850"/>
            <a:ext cx="8892900" cy="375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preview of the wireframe layouts for our Graduate Student Portal…</a:t>
            </a:r>
            <a:endParaRPr/>
          </a:p>
        </p:txBody>
      </p:sp>
      <p:sp>
        <p:nvSpPr>
          <p:cNvPr id="274" name="Google Shape;27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23"/>
          <p:cNvPicPr preferRelativeResize="0"/>
          <p:nvPr/>
        </p:nvPicPr>
        <p:blipFill rotWithShape="1">
          <a:blip r:embed="rId3">
            <a:alphaModFix/>
          </a:blip>
          <a:srcRect b="0" l="0" r="0" t="2486"/>
          <a:stretch/>
        </p:blipFill>
        <p:spPr>
          <a:xfrm>
            <a:off x="113975" y="1671325"/>
            <a:ext cx="4060676" cy="2806826"/>
          </a:xfrm>
          <a:prstGeom prst="rect">
            <a:avLst/>
          </a:prstGeom>
          <a:noFill/>
          <a:ln>
            <a:noFill/>
          </a:ln>
        </p:spPr>
      </p:pic>
      <p:pic>
        <p:nvPicPr>
          <p:cNvPr id="276" name="Google Shape;276;p23"/>
          <p:cNvPicPr preferRelativeResize="0"/>
          <p:nvPr/>
        </p:nvPicPr>
        <p:blipFill>
          <a:blip r:embed="rId4">
            <a:alphaModFix/>
          </a:blip>
          <a:stretch>
            <a:fillRect/>
          </a:stretch>
        </p:blipFill>
        <p:spPr>
          <a:xfrm>
            <a:off x="4516575" y="1566625"/>
            <a:ext cx="4490298" cy="3016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idx="1" type="body"/>
          </p:nvPr>
        </p:nvSpPr>
        <p:spPr>
          <a:xfrm>
            <a:off x="311700" y="172075"/>
            <a:ext cx="8520600" cy="466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2" name="Google Shape;28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24"/>
          <p:cNvPicPr preferRelativeResize="0"/>
          <p:nvPr/>
        </p:nvPicPr>
        <p:blipFill>
          <a:blip r:embed="rId3">
            <a:alphaModFix/>
          </a:blip>
          <a:stretch>
            <a:fillRect/>
          </a:stretch>
        </p:blipFill>
        <p:spPr>
          <a:xfrm>
            <a:off x="105150" y="1029650"/>
            <a:ext cx="4273499" cy="3084200"/>
          </a:xfrm>
          <a:prstGeom prst="rect">
            <a:avLst/>
          </a:prstGeom>
          <a:noFill/>
          <a:ln>
            <a:noFill/>
          </a:ln>
        </p:spPr>
      </p:pic>
      <p:pic>
        <p:nvPicPr>
          <p:cNvPr id="284" name="Google Shape;284;p24"/>
          <p:cNvPicPr preferRelativeResize="0"/>
          <p:nvPr/>
        </p:nvPicPr>
        <p:blipFill>
          <a:blip r:embed="rId4">
            <a:alphaModFix/>
          </a:blip>
          <a:stretch>
            <a:fillRect/>
          </a:stretch>
        </p:blipFill>
        <p:spPr>
          <a:xfrm>
            <a:off x="4445600" y="1009975"/>
            <a:ext cx="4575550" cy="3123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ph idx="1" type="body"/>
          </p:nvPr>
        </p:nvSpPr>
        <p:spPr>
          <a:xfrm>
            <a:off x="311700" y="143400"/>
            <a:ext cx="8520600" cy="443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0" name="Google Shape;29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p25"/>
          <p:cNvPicPr preferRelativeResize="0"/>
          <p:nvPr/>
        </p:nvPicPr>
        <p:blipFill>
          <a:blip r:embed="rId3">
            <a:alphaModFix/>
          </a:blip>
          <a:stretch>
            <a:fillRect/>
          </a:stretch>
        </p:blipFill>
        <p:spPr>
          <a:xfrm>
            <a:off x="59475" y="790950"/>
            <a:ext cx="4512524" cy="3140701"/>
          </a:xfrm>
          <a:prstGeom prst="rect">
            <a:avLst/>
          </a:prstGeom>
          <a:noFill/>
          <a:ln>
            <a:noFill/>
          </a:ln>
        </p:spPr>
      </p:pic>
      <p:pic>
        <p:nvPicPr>
          <p:cNvPr id="292" name="Google Shape;292;p25"/>
          <p:cNvPicPr preferRelativeResize="0"/>
          <p:nvPr/>
        </p:nvPicPr>
        <p:blipFill>
          <a:blip r:embed="rId4">
            <a:alphaModFix/>
          </a:blip>
          <a:stretch>
            <a:fillRect/>
          </a:stretch>
        </p:blipFill>
        <p:spPr>
          <a:xfrm>
            <a:off x="4638925" y="790950"/>
            <a:ext cx="4460525" cy="314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26"/>
          <p:cNvPicPr preferRelativeResize="0"/>
          <p:nvPr/>
        </p:nvPicPr>
        <p:blipFill>
          <a:blip r:embed="rId3">
            <a:alphaModFix/>
          </a:blip>
          <a:stretch>
            <a:fillRect/>
          </a:stretch>
        </p:blipFill>
        <p:spPr>
          <a:xfrm>
            <a:off x="843300" y="244925"/>
            <a:ext cx="7457399" cy="452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27"/>
          <p:cNvPicPr preferRelativeResize="0"/>
          <p:nvPr/>
        </p:nvPicPr>
        <p:blipFill>
          <a:blip r:embed="rId3">
            <a:alphaModFix/>
          </a:blip>
          <a:stretch>
            <a:fillRect/>
          </a:stretch>
        </p:blipFill>
        <p:spPr>
          <a:xfrm>
            <a:off x="965238" y="545438"/>
            <a:ext cx="7213529" cy="4052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idx="1" type="body"/>
          </p:nvPr>
        </p:nvSpPr>
        <p:spPr>
          <a:xfrm>
            <a:off x="311700" y="248575"/>
            <a:ext cx="8520600" cy="433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10" name="Google Shape;31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28"/>
          <p:cNvPicPr preferRelativeResize="0"/>
          <p:nvPr/>
        </p:nvPicPr>
        <p:blipFill>
          <a:blip r:embed="rId3">
            <a:alphaModFix/>
          </a:blip>
          <a:stretch>
            <a:fillRect/>
          </a:stretch>
        </p:blipFill>
        <p:spPr>
          <a:xfrm>
            <a:off x="0" y="826925"/>
            <a:ext cx="4834723" cy="3174101"/>
          </a:xfrm>
          <a:prstGeom prst="rect">
            <a:avLst/>
          </a:prstGeom>
          <a:noFill/>
          <a:ln>
            <a:noFill/>
          </a:ln>
        </p:spPr>
      </p:pic>
      <p:pic>
        <p:nvPicPr>
          <p:cNvPr id="312" name="Google Shape;312;p28"/>
          <p:cNvPicPr preferRelativeResize="0"/>
          <p:nvPr/>
        </p:nvPicPr>
        <p:blipFill>
          <a:blip r:embed="rId4">
            <a:alphaModFix/>
          </a:blip>
          <a:stretch>
            <a:fillRect/>
          </a:stretch>
        </p:blipFill>
        <p:spPr>
          <a:xfrm>
            <a:off x="4834725" y="787750"/>
            <a:ext cx="4186426" cy="32524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Impact</a:t>
            </a:r>
            <a:endParaRPr/>
          </a:p>
        </p:txBody>
      </p:sp>
      <p:sp>
        <p:nvSpPr>
          <p:cNvPr id="318" name="Google Shape;318;p2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a:t>
            </a:r>
            <a:r>
              <a:rPr lang="en"/>
              <a:t> impacts does this service provide?</a:t>
            </a:r>
            <a:endParaRPr/>
          </a:p>
          <a:p>
            <a:pPr indent="0" lvl="0" marL="0" rtl="0" algn="l">
              <a:spcBef>
                <a:spcPts val="1200"/>
              </a:spcBef>
              <a:spcAft>
                <a:spcPts val="0"/>
              </a:spcAft>
              <a:buNone/>
            </a:pPr>
            <a:r>
              <a:t/>
            </a:r>
            <a:endParaRPr/>
          </a:p>
          <a:p>
            <a:pPr indent="-342900" lvl="0" marL="457200" rtl="0" algn="l">
              <a:lnSpc>
                <a:spcPct val="200000"/>
              </a:lnSpc>
              <a:spcBef>
                <a:spcPts val="1200"/>
              </a:spcBef>
              <a:spcAft>
                <a:spcPts val="0"/>
              </a:spcAft>
              <a:buSzPts val="1800"/>
              <a:buChar char="●"/>
            </a:pPr>
            <a:r>
              <a:rPr lang="en"/>
              <a:t>Confidence </a:t>
            </a:r>
            <a:r>
              <a:rPr lang="en"/>
              <a:t>for</a:t>
            </a:r>
            <a:r>
              <a:rPr lang="en"/>
              <a:t> GAs</a:t>
            </a:r>
            <a:endParaRPr/>
          </a:p>
          <a:p>
            <a:pPr indent="-342900" lvl="0" marL="457200" rtl="0" algn="l">
              <a:lnSpc>
                <a:spcPct val="200000"/>
              </a:lnSpc>
              <a:spcBef>
                <a:spcPts val="0"/>
              </a:spcBef>
              <a:spcAft>
                <a:spcPts val="0"/>
              </a:spcAft>
              <a:buSzPts val="1800"/>
              <a:buChar char="●"/>
            </a:pPr>
            <a:r>
              <a:rPr lang="en"/>
              <a:t>Confidence for professors </a:t>
            </a:r>
            <a:endParaRPr/>
          </a:p>
          <a:p>
            <a:pPr indent="-342900" lvl="0" marL="457200" rtl="0" algn="l">
              <a:lnSpc>
                <a:spcPct val="200000"/>
              </a:lnSpc>
              <a:spcBef>
                <a:spcPts val="0"/>
              </a:spcBef>
              <a:spcAft>
                <a:spcPts val="0"/>
              </a:spcAft>
              <a:buSzPts val="1800"/>
              <a:buChar char="●"/>
            </a:pPr>
            <a:r>
              <a:rPr lang="en"/>
              <a:t>Sense of unity and cohesion </a:t>
            </a:r>
            <a:endParaRPr/>
          </a:p>
        </p:txBody>
      </p:sp>
      <p:sp>
        <p:nvSpPr>
          <p:cNvPr id="319" name="Google Shape;31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29"/>
          <p:cNvPicPr preferRelativeResize="0"/>
          <p:nvPr/>
        </p:nvPicPr>
        <p:blipFill>
          <a:blip r:embed="rId3">
            <a:alphaModFix/>
          </a:blip>
          <a:stretch>
            <a:fillRect/>
          </a:stretch>
        </p:blipFill>
        <p:spPr>
          <a:xfrm>
            <a:off x="5729550" y="1977725"/>
            <a:ext cx="2988149" cy="26015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Limitation</a:t>
            </a:r>
            <a:endParaRPr/>
          </a:p>
        </p:txBody>
      </p:sp>
      <p:sp>
        <p:nvSpPr>
          <p:cNvPr id="326" name="Google Shape;326;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sz="2000"/>
              <a:t>Where are we</a:t>
            </a:r>
            <a:r>
              <a:rPr lang="en" sz="2000"/>
              <a:t> limited?</a:t>
            </a:r>
            <a:endParaRPr sz="2000"/>
          </a:p>
          <a:p>
            <a:pPr indent="-355600" lvl="0" marL="457200" rtl="0" algn="l">
              <a:lnSpc>
                <a:spcPct val="200000"/>
              </a:lnSpc>
              <a:spcBef>
                <a:spcPts val="1200"/>
              </a:spcBef>
              <a:spcAft>
                <a:spcPts val="0"/>
              </a:spcAft>
              <a:buSzPts val="2000"/>
              <a:buChar char="●"/>
            </a:pPr>
            <a:r>
              <a:rPr lang="en" sz="2000"/>
              <a:t>Monitoring of spam responses</a:t>
            </a:r>
            <a:endParaRPr sz="2000"/>
          </a:p>
          <a:p>
            <a:pPr indent="-355600" lvl="0" marL="457200" rtl="0" algn="l">
              <a:lnSpc>
                <a:spcPct val="200000"/>
              </a:lnSpc>
              <a:spcBef>
                <a:spcPts val="0"/>
              </a:spcBef>
              <a:spcAft>
                <a:spcPts val="0"/>
              </a:spcAft>
              <a:buSzPts val="2000"/>
              <a:buChar char="●"/>
            </a:pPr>
            <a:r>
              <a:rPr lang="en" sz="2000"/>
              <a:t>Filtering users/ registered GAs</a:t>
            </a:r>
            <a:endParaRPr sz="2000"/>
          </a:p>
          <a:p>
            <a:pPr indent="0" lvl="0" marL="457200" rtl="0" algn="l">
              <a:spcBef>
                <a:spcPts val="1200"/>
              </a:spcBef>
              <a:spcAft>
                <a:spcPts val="1200"/>
              </a:spcAft>
              <a:buNone/>
            </a:pPr>
            <a:r>
              <a:t/>
            </a:r>
            <a:endParaRPr/>
          </a:p>
        </p:txBody>
      </p:sp>
      <p:sp>
        <p:nvSpPr>
          <p:cNvPr id="327" name="Google Shape;32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8" name="Google Shape;328;p30"/>
          <p:cNvPicPr preferRelativeResize="0"/>
          <p:nvPr/>
        </p:nvPicPr>
        <p:blipFill>
          <a:blip r:embed="rId3">
            <a:alphaModFix/>
          </a:blip>
          <a:stretch>
            <a:fillRect/>
          </a:stretch>
        </p:blipFill>
        <p:spPr>
          <a:xfrm>
            <a:off x="5618025" y="3109249"/>
            <a:ext cx="2986602" cy="1553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Ideas</a:t>
            </a:r>
            <a:endParaRPr/>
          </a:p>
        </p:txBody>
      </p:sp>
      <p:sp>
        <p:nvSpPr>
          <p:cNvPr id="334" name="Google Shape;334;p31"/>
          <p:cNvSpPr txBox="1"/>
          <p:nvPr>
            <p:ph idx="1" type="body"/>
          </p:nvPr>
        </p:nvSpPr>
        <p:spPr>
          <a:xfrm>
            <a:off x="311700" y="1225225"/>
            <a:ext cx="5654400" cy="3354000"/>
          </a:xfrm>
          <a:prstGeom prst="rect">
            <a:avLst/>
          </a:prstGeom>
        </p:spPr>
        <p:txBody>
          <a:bodyPr anchorCtr="0" anchor="t" bIns="91425" lIns="91425" spcFirstLastPara="1" rIns="91425" wrap="square" tIns="91425">
            <a:normAutofit/>
          </a:bodyPr>
          <a:lstStyle/>
          <a:p>
            <a:pPr indent="-355600" lvl="0" marL="457200" rtl="0" algn="l">
              <a:lnSpc>
                <a:spcPct val="200000"/>
              </a:lnSpc>
              <a:spcBef>
                <a:spcPts val="0"/>
              </a:spcBef>
              <a:spcAft>
                <a:spcPts val="0"/>
              </a:spcAft>
              <a:buSzPts val="2000"/>
              <a:buChar char="●"/>
            </a:pPr>
            <a:r>
              <a:rPr lang="en" sz="2000"/>
              <a:t>Suggest this design to other departments at UMD</a:t>
            </a:r>
            <a:endParaRPr sz="2000"/>
          </a:p>
          <a:p>
            <a:pPr indent="-355600" lvl="0" marL="457200" rtl="0" algn="l">
              <a:lnSpc>
                <a:spcPct val="200000"/>
              </a:lnSpc>
              <a:spcBef>
                <a:spcPts val="0"/>
              </a:spcBef>
              <a:spcAft>
                <a:spcPts val="0"/>
              </a:spcAft>
              <a:buSzPts val="2000"/>
              <a:buChar char="●"/>
            </a:pPr>
            <a:r>
              <a:rPr lang="en" sz="2000"/>
              <a:t>Additional interviews and statements from faculty</a:t>
            </a:r>
            <a:endParaRPr sz="2000"/>
          </a:p>
          <a:p>
            <a:pPr indent="-355600" lvl="0" marL="457200" rtl="0" algn="l">
              <a:lnSpc>
                <a:spcPct val="200000"/>
              </a:lnSpc>
              <a:spcBef>
                <a:spcPts val="0"/>
              </a:spcBef>
              <a:spcAft>
                <a:spcPts val="0"/>
              </a:spcAft>
              <a:buSzPts val="2000"/>
              <a:buChar char="●"/>
            </a:pPr>
            <a:r>
              <a:rPr lang="en" sz="2000"/>
              <a:t>Possible interviews from students  </a:t>
            </a:r>
            <a:endParaRPr sz="2000"/>
          </a:p>
        </p:txBody>
      </p:sp>
      <p:sp>
        <p:nvSpPr>
          <p:cNvPr id="335" name="Google Shape;33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6" name="Google Shape;336;p31"/>
          <p:cNvPicPr preferRelativeResize="0"/>
          <p:nvPr/>
        </p:nvPicPr>
        <p:blipFill>
          <a:blip r:embed="rId3">
            <a:alphaModFix/>
          </a:blip>
          <a:stretch>
            <a:fillRect/>
          </a:stretch>
        </p:blipFill>
        <p:spPr>
          <a:xfrm>
            <a:off x="5966078" y="161250"/>
            <a:ext cx="2950400" cy="195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71" name="Google Shape;71;p14"/>
          <p:cNvSpPr txBox="1"/>
          <p:nvPr>
            <p:ph idx="1" type="body"/>
          </p:nvPr>
        </p:nvSpPr>
        <p:spPr>
          <a:xfrm>
            <a:off x="311700" y="1225225"/>
            <a:ext cx="8345100" cy="2706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4000">
                <a:solidFill>
                  <a:srgbClr val="980000"/>
                </a:solidFill>
                <a:latin typeface="Economica"/>
                <a:ea typeface="Economica"/>
                <a:cs typeface="Economica"/>
                <a:sym typeface="Economica"/>
              </a:rPr>
              <a:t>Portal</a:t>
            </a:r>
            <a:r>
              <a:rPr lang="en"/>
              <a:t> via ELMS-Canvas for </a:t>
            </a:r>
            <a:r>
              <a:rPr lang="en" sz="4000">
                <a:solidFill>
                  <a:srgbClr val="980000"/>
                </a:solidFill>
                <a:latin typeface="Economica"/>
                <a:ea typeface="Economica"/>
                <a:cs typeface="Economica"/>
                <a:sym typeface="Economica"/>
              </a:rPr>
              <a:t>Graduate Assistants</a:t>
            </a:r>
            <a:r>
              <a:rPr lang="en"/>
              <a:t> and </a:t>
            </a:r>
            <a:r>
              <a:rPr lang="en" sz="4000">
                <a:solidFill>
                  <a:srgbClr val="980000"/>
                </a:solidFill>
                <a:latin typeface="Economica"/>
                <a:ea typeface="Economica"/>
                <a:cs typeface="Economica"/>
                <a:sym typeface="Economica"/>
              </a:rPr>
              <a:t>Graders</a:t>
            </a:r>
            <a:r>
              <a:rPr lang="en"/>
              <a:t> to</a:t>
            </a:r>
            <a:endParaRPr/>
          </a:p>
          <a:p>
            <a:pPr indent="0" lvl="0" marL="457200" rtl="0" algn="l">
              <a:spcBef>
                <a:spcPts val="1200"/>
              </a:spcBef>
              <a:spcAft>
                <a:spcPts val="0"/>
              </a:spcAft>
              <a:buNone/>
            </a:pPr>
            <a:r>
              <a:rPr lang="en" sz="4000">
                <a:solidFill>
                  <a:srgbClr val="980000"/>
                </a:solidFill>
                <a:latin typeface="Economica"/>
                <a:ea typeface="Economica"/>
                <a:cs typeface="Economica"/>
                <a:sym typeface="Economica"/>
              </a:rPr>
              <a:t>LEARN</a:t>
            </a:r>
            <a:r>
              <a:rPr lang="en"/>
              <a:t> and</a:t>
            </a:r>
            <a:r>
              <a:rPr lang="en" sz="4000">
                <a:solidFill>
                  <a:srgbClr val="980000"/>
                </a:solidFill>
                <a:latin typeface="Economica"/>
                <a:ea typeface="Economica"/>
                <a:cs typeface="Economica"/>
                <a:sym typeface="Economica"/>
              </a:rPr>
              <a:t> COMMUNICATE</a:t>
            </a:r>
            <a:endParaRPr/>
          </a:p>
          <a:p>
            <a:pPr indent="0" lvl="0" marL="457200" rtl="0" algn="l">
              <a:spcBef>
                <a:spcPts val="1200"/>
              </a:spcBef>
              <a:spcAft>
                <a:spcPts val="1200"/>
              </a:spcAft>
              <a:buNone/>
            </a:pPr>
            <a:r>
              <a:rPr lang="en"/>
              <a:t>with</a:t>
            </a:r>
            <a:r>
              <a:rPr lang="en"/>
              <a:t> </a:t>
            </a:r>
            <a:r>
              <a:rPr lang="en" sz="4000">
                <a:solidFill>
                  <a:srgbClr val="980000"/>
                </a:solidFill>
                <a:latin typeface="Economica"/>
                <a:ea typeface="Economica"/>
                <a:cs typeface="Economica"/>
                <a:sym typeface="Economica"/>
              </a:rPr>
              <a:t>University’s Human Resources</a:t>
            </a:r>
            <a:r>
              <a:rPr lang="en"/>
              <a:t>, </a:t>
            </a:r>
            <a:r>
              <a:rPr lang="en" sz="4000">
                <a:solidFill>
                  <a:srgbClr val="980000"/>
                </a:solidFill>
                <a:latin typeface="Economica"/>
                <a:ea typeface="Economica"/>
                <a:cs typeface="Economica"/>
                <a:sym typeface="Economica"/>
              </a:rPr>
              <a:t>Supervisors</a:t>
            </a:r>
            <a:r>
              <a:rPr lang="en"/>
              <a:t>, and </a:t>
            </a:r>
            <a:r>
              <a:rPr lang="en" sz="4000">
                <a:solidFill>
                  <a:srgbClr val="980000"/>
                </a:solidFill>
                <a:latin typeface="Economica"/>
                <a:ea typeface="Economica"/>
                <a:cs typeface="Economica"/>
                <a:sym typeface="Economica"/>
              </a:rPr>
              <a:t>Peer GAs and Graders</a:t>
            </a:r>
            <a:endParaRPr/>
          </a:p>
        </p:txBody>
      </p:sp>
      <p:pic>
        <p:nvPicPr>
          <p:cNvPr id="72" name="Google Shape;72;p14"/>
          <p:cNvPicPr preferRelativeResize="0"/>
          <p:nvPr/>
        </p:nvPicPr>
        <p:blipFill>
          <a:blip r:embed="rId3">
            <a:alphaModFix/>
          </a:blip>
          <a:stretch>
            <a:fillRect/>
          </a:stretch>
        </p:blipFill>
        <p:spPr>
          <a:xfrm>
            <a:off x="0" y="3932119"/>
            <a:ext cx="9144000" cy="1124712"/>
          </a:xfrm>
          <a:prstGeom prst="rect">
            <a:avLst/>
          </a:prstGeom>
          <a:noFill/>
          <a:ln>
            <a:noFill/>
          </a:ln>
        </p:spPr>
      </p:pic>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342" name="Google Shape;34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48" name="Google Shape;348;p3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49" name="Google Shape;34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311700" y="20170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Information Need</a:t>
            </a:r>
            <a:endParaRPr/>
          </a:p>
        </p:txBody>
      </p:sp>
      <p:sp>
        <p:nvSpPr>
          <p:cNvPr id="79" name="Google Shape;79;p15"/>
          <p:cNvSpPr txBox="1"/>
          <p:nvPr>
            <p:ph idx="1" type="body"/>
          </p:nvPr>
        </p:nvSpPr>
        <p:spPr>
          <a:xfrm>
            <a:off x="311700" y="2923275"/>
            <a:ext cx="8520600" cy="186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Novice Graduate Assistants or Graders</a:t>
            </a:r>
            <a:endParaRPr sz="2200"/>
          </a:p>
          <a:p>
            <a:pPr indent="-368300" lvl="0" marL="457200" rtl="0" algn="l">
              <a:spcBef>
                <a:spcPts val="1200"/>
              </a:spcBef>
              <a:spcAft>
                <a:spcPts val="0"/>
              </a:spcAft>
              <a:buSzPts val="2200"/>
              <a:buChar char="●"/>
            </a:pPr>
            <a:r>
              <a:rPr lang="en" sz="2200"/>
              <a:t>Onboarding Process</a:t>
            </a:r>
            <a:endParaRPr sz="2200"/>
          </a:p>
          <a:p>
            <a:pPr indent="-368300" lvl="0" marL="457200" rtl="0" algn="l">
              <a:spcBef>
                <a:spcPts val="0"/>
              </a:spcBef>
              <a:spcAft>
                <a:spcPts val="0"/>
              </a:spcAft>
              <a:buSzPts val="2200"/>
              <a:buChar char="●"/>
            </a:pPr>
            <a:r>
              <a:rPr lang="en" sz="2200"/>
              <a:t>Communication</a:t>
            </a:r>
            <a:endParaRPr sz="2200"/>
          </a:p>
        </p:txBody>
      </p:sp>
      <p:sp>
        <p:nvSpPr>
          <p:cNvPr id="80" name="Google Shape;8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5"/>
          <p:cNvPicPr preferRelativeResize="0"/>
          <p:nvPr/>
        </p:nvPicPr>
        <p:blipFill>
          <a:blip r:embed="rId3">
            <a:alphaModFix/>
          </a:blip>
          <a:stretch>
            <a:fillRect/>
          </a:stretch>
        </p:blipFill>
        <p:spPr>
          <a:xfrm>
            <a:off x="1614900" y="379700"/>
            <a:ext cx="5914189" cy="1637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Perspective</a:t>
            </a:r>
            <a:endParaRPr/>
          </a:p>
        </p:txBody>
      </p:sp>
      <p:sp>
        <p:nvSpPr>
          <p:cNvPr id="87" name="Google Shape;87;p16"/>
          <p:cNvSpPr txBox="1"/>
          <p:nvPr>
            <p:ph idx="1" type="body"/>
          </p:nvPr>
        </p:nvSpPr>
        <p:spPr>
          <a:xfrm>
            <a:off x="311700" y="1225225"/>
            <a:ext cx="8520600" cy="51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 interviewing five supervisors, GAs, graders…</a:t>
            </a:r>
            <a:endParaRPr/>
          </a:p>
        </p:txBody>
      </p:sp>
      <p:pic>
        <p:nvPicPr>
          <p:cNvPr id="88" name="Google Shape;88;p16"/>
          <p:cNvPicPr preferRelativeResize="0"/>
          <p:nvPr/>
        </p:nvPicPr>
        <p:blipFill rotWithShape="1">
          <a:blip r:embed="rId3">
            <a:alphaModFix/>
          </a:blip>
          <a:srcRect b="18942" l="0" r="0" t="18992"/>
          <a:stretch/>
        </p:blipFill>
        <p:spPr>
          <a:xfrm>
            <a:off x="5490125" y="2982625"/>
            <a:ext cx="3481425" cy="2160875"/>
          </a:xfrm>
          <a:prstGeom prst="rect">
            <a:avLst/>
          </a:prstGeom>
          <a:noFill/>
          <a:ln>
            <a:noFill/>
          </a:ln>
        </p:spPr>
      </p:pic>
      <p:sp>
        <p:nvSpPr>
          <p:cNvPr id="89" name="Google Shape;8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6"/>
          <p:cNvSpPr txBox="1"/>
          <p:nvPr>
            <p:ph idx="1" type="body"/>
          </p:nvPr>
        </p:nvSpPr>
        <p:spPr>
          <a:xfrm>
            <a:off x="453025" y="1743625"/>
            <a:ext cx="8520600" cy="13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latin typeface="Arial"/>
                <a:ea typeface="Arial"/>
                <a:cs typeface="Arial"/>
                <a:sym typeface="Arial"/>
              </a:rPr>
              <a:t>“It [portal] would be great for GAs and Graders to communicate with each other to standardize the content in the required classes.”</a:t>
            </a:r>
            <a:endParaRPr i="1" sz="1400">
              <a:latin typeface="Arial"/>
              <a:ea typeface="Arial"/>
              <a:cs typeface="Arial"/>
              <a:sym typeface="Arial"/>
            </a:endParaRPr>
          </a:p>
          <a:p>
            <a:pPr indent="0" lvl="0" marL="0" rtl="0" algn="l">
              <a:spcBef>
                <a:spcPts val="0"/>
              </a:spcBef>
              <a:spcAft>
                <a:spcPts val="0"/>
              </a:spcAft>
              <a:buNone/>
            </a:pPr>
            <a:r>
              <a:t/>
            </a:r>
            <a:endParaRPr i="1" sz="1400">
              <a:latin typeface="Arial"/>
              <a:ea typeface="Arial"/>
              <a:cs typeface="Arial"/>
              <a:sym typeface="Arial"/>
            </a:endParaRPr>
          </a:p>
          <a:p>
            <a:pPr indent="0" lvl="0" marL="0" rtl="0" algn="l">
              <a:spcBef>
                <a:spcPts val="0"/>
              </a:spcBef>
              <a:spcAft>
                <a:spcPts val="0"/>
              </a:spcAft>
              <a:buNone/>
            </a:pPr>
            <a:r>
              <a:rPr i="1" lang="en" sz="1400">
                <a:latin typeface="Arial"/>
                <a:ea typeface="Arial"/>
                <a:cs typeface="Arial"/>
                <a:sym typeface="Arial"/>
              </a:rPr>
              <a:t>“It [portal] would be really useful to know how the previous GA’s and Graders worked on the same/similar assignments…”</a:t>
            </a:r>
            <a:endParaRPr i="1" sz="1400">
              <a:latin typeface="Arial"/>
              <a:ea typeface="Arial"/>
              <a:cs typeface="Arial"/>
              <a:sym typeface="Arial"/>
            </a:endParaRPr>
          </a:p>
        </p:txBody>
      </p:sp>
      <p:sp>
        <p:nvSpPr>
          <p:cNvPr id="91" name="Google Shape;91;p16"/>
          <p:cNvSpPr txBox="1"/>
          <p:nvPr>
            <p:ph idx="1" type="body"/>
          </p:nvPr>
        </p:nvSpPr>
        <p:spPr>
          <a:xfrm>
            <a:off x="453025" y="3184063"/>
            <a:ext cx="4950000" cy="191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400">
                <a:latin typeface="Arial"/>
                <a:ea typeface="Arial"/>
                <a:cs typeface="Arial"/>
                <a:sym typeface="Arial"/>
              </a:rPr>
              <a:t>“Receiving feedback about the task would certainly be valuable so that we may get a sense of how other graders are evaluating the assignment. And if we have any questions or concerns, we may occasionally discuss them with the other graders before contacting the professor.”</a:t>
            </a:r>
            <a:endParaRPr i="1" sz="14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Vision</a:t>
            </a:r>
            <a:endParaRPr/>
          </a:p>
        </p:txBody>
      </p:sp>
      <p:sp>
        <p:nvSpPr>
          <p:cNvPr id="97" name="Google Shape;97;p17"/>
          <p:cNvSpPr txBox="1"/>
          <p:nvPr>
            <p:ph idx="1" type="body"/>
          </p:nvPr>
        </p:nvSpPr>
        <p:spPr>
          <a:xfrm>
            <a:off x="3105900" y="1147225"/>
            <a:ext cx="5726400" cy="3516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700">
                <a:solidFill>
                  <a:srgbClr val="980000"/>
                </a:solidFill>
                <a:latin typeface="Economica"/>
                <a:ea typeface="Economica"/>
                <a:cs typeface="Economica"/>
                <a:sym typeface="Economica"/>
              </a:rPr>
              <a:t>Long-Overdue</a:t>
            </a:r>
            <a:r>
              <a:rPr lang="en"/>
              <a:t> Portal for iSchool</a:t>
            </a:r>
            <a:endParaRPr/>
          </a:p>
          <a:p>
            <a:pPr indent="0" lvl="0" marL="0" rtl="0" algn="ctr">
              <a:spcBef>
                <a:spcPts val="1200"/>
              </a:spcBef>
              <a:spcAft>
                <a:spcPts val="1200"/>
              </a:spcAft>
              <a:buNone/>
            </a:pPr>
            <a:r>
              <a:rPr lang="en"/>
              <a:t>Ensure</a:t>
            </a:r>
            <a:r>
              <a:rPr lang="en" sz="3700">
                <a:solidFill>
                  <a:srgbClr val="980000"/>
                </a:solidFill>
                <a:latin typeface="Economica"/>
                <a:ea typeface="Economica"/>
                <a:cs typeface="Economica"/>
                <a:sym typeface="Economica"/>
              </a:rPr>
              <a:t> Sustainability</a:t>
            </a:r>
            <a:r>
              <a:rPr lang="en"/>
              <a:t> through </a:t>
            </a:r>
            <a:r>
              <a:rPr lang="en" sz="3700">
                <a:solidFill>
                  <a:srgbClr val="980000"/>
                </a:solidFill>
                <a:latin typeface="Economica"/>
                <a:ea typeface="Economica"/>
                <a:cs typeface="Economica"/>
                <a:sym typeface="Economica"/>
              </a:rPr>
              <a:t>Incentives</a:t>
            </a:r>
            <a:r>
              <a:rPr lang="en"/>
              <a:t> for GAs and Graders to </a:t>
            </a:r>
            <a:r>
              <a:rPr lang="en" sz="3700">
                <a:solidFill>
                  <a:srgbClr val="980000"/>
                </a:solidFill>
                <a:latin typeface="Economica"/>
                <a:ea typeface="Economica"/>
                <a:cs typeface="Economica"/>
                <a:sym typeface="Economica"/>
              </a:rPr>
              <a:t>Continue Participating</a:t>
            </a:r>
            <a:endParaRPr/>
          </a:p>
        </p:txBody>
      </p:sp>
      <p:sp>
        <p:nvSpPr>
          <p:cNvPr id="98" name="Google Shape;9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7"/>
          <p:cNvPicPr preferRelativeResize="0"/>
          <p:nvPr/>
        </p:nvPicPr>
        <p:blipFill rotWithShape="1">
          <a:blip r:embed="rId3">
            <a:alphaModFix/>
          </a:blip>
          <a:srcRect b="12302" l="13613" r="11586" t="6922"/>
          <a:stretch/>
        </p:blipFill>
        <p:spPr>
          <a:xfrm>
            <a:off x="399225" y="1560925"/>
            <a:ext cx="2412050" cy="268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199450"/>
            <a:ext cx="8520600" cy="766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Information Use </a:t>
            </a:r>
            <a:endParaRPr/>
          </a:p>
        </p:txBody>
      </p:sp>
      <p:sp>
        <p:nvSpPr>
          <p:cNvPr id="105" name="Google Shape;105;p18"/>
          <p:cNvSpPr txBox="1"/>
          <p:nvPr>
            <p:ph idx="1" type="body"/>
          </p:nvPr>
        </p:nvSpPr>
        <p:spPr>
          <a:xfrm>
            <a:off x="311700" y="1532550"/>
            <a:ext cx="8520600" cy="3046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solidFill>
                  <a:srgbClr val="695D46"/>
                </a:solidFill>
              </a:rPr>
              <a:t>	      STEP 1					 STEP 2					     STEP 3</a:t>
            </a:r>
            <a:endParaRPr b="1">
              <a:highlight>
                <a:schemeClr val="lt2"/>
              </a:highlight>
            </a:endParaRPr>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7" name="Google Shape;107;p18"/>
          <p:cNvSpPr txBox="1"/>
          <p:nvPr/>
        </p:nvSpPr>
        <p:spPr>
          <a:xfrm>
            <a:off x="3249875" y="1952425"/>
            <a:ext cx="2351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t/>
            </a:r>
            <a:endParaRPr b="1" sz="1600">
              <a:solidFill>
                <a:schemeClr val="dk1"/>
              </a:solidFill>
              <a:highlight>
                <a:schemeClr val="lt2"/>
              </a:highlight>
              <a:latin typeface="Open Sans"/>
              <a:ea typeface="Open Sans"/>
              <a:cs typeface="Open Sans"/>
              <a:sym typeface="Open Sans"/>
            </a:endParaRPr>
          </a:p>
        </p:txBody>
      </p:sp>
      <p:sp>
        <p:nvSpPr>
          <p:cNvPr id="108" name="Google Shape;108;p18"/>
          <p:cNvSpPr txBox="1"/>
          <p:nvPr/>
        </p:nvSpPr>
        <p:spPr>
          <a:xfrm>
            <a:off x="5918400" y="1952425"/>
            <a:ext cx="322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9" name="Google Shape;109;p18"/>
          <p:cNvSpPr txBox="1"/>
          <p:nvPr/>
        </p:nvSpPr>
        <p:spPr>
          <a:xfrm>
            <a:off x="482850" y="1967875"/>
            <a:ext cx="22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0" name="Google Shape;110;p18"/>
          <p:cNvSpPr txBox="1"/>
          <p:nvPr/>
        </p:nvSpPr>
        <p:spPr>
          <a:xfrm>
            <a:off x="1256850" y="965650"/>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11" name="Google Shape;111;p18"/>
          <p:cNvPicPr preferRelativeResize="0"/>
          <p:nvPr/>
        </p:nvPicPr>
        <p:blipFill rotWithShape="1">
          <a:blip r:embed="rId3">
            <a:alphaModFix/>
          </a:blip>
          <a:srcRect b="0" l="0" r="0" t="0"/>
          <a:stretch/>
        </p:blipFill>
        <p:spPr>
          <a:xfrm>
            <a:off x="1315421" y="1043148"/>
            <a:ext cx="557577" cy="539100"/>
          </a:xfrm>
          <a:prstGeom prst="rect">
            <a:avLst/>
          </a:prstGeom>
          <a:noFill/>
          <a:ln>
            <a:noFill/>
          </a:ln>
        </p:spPr>
      </p:pic>
      <p:sp>
        <p:nvSpPr>
          <p:cNvPr id="112" name="Google Shape;112;p18"/>
          <p:cNvSpPr txBox="1"/>
          <p:nvPr/>
        </p:nvSpPr>
        <p:spPr>
          <a:xfrm>
            <a:off x="4269750" y="965650"/>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13" name="Google Shape;113;p18"/>
          <p:cNvPicPr preferRelativeResize="0"/>
          <p:nvPr/>
        </p:nvPicPr>
        <p:blipFill rotWithShape="1">
          <a:blip r:embed="rId4">
            <a:alphaModFix/>
          </a:blip>
          <a:srcRect b="0" l="0" r="0" t="0"/>
          <a:stretch/>
        </p:blipFill>
        <p:spPr>
          <a:xfrm>
            <a:off x="4113553" y="849527"/>
            <a:ext cx="624025" cy="632435"/>
          </a:xfrm>
          <a:prstGeom prst="rect">
            <a:avLst/>
          </a:prstGeom>
          <a:noFill/>
          <a:ln>
            <a:noFill/>
          </a:ln>
        </p:spPr>
      </p:pic>
      <p:sp>
        <p:nvSpPr>
          <p:cNvPr id="114" name="Google Shape;114;p18"/>
          <p:cNvSpPr txBox="1"/>
          <p:nvPr/>
        </p:nvSpPr>
        <p:spPr>
          <a:xfrm>
            <a:off x="7473800" y="1112600"/>
            <a:ext cx="5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15" name="Google Shape;115;p18"/>
          <p:cNvPicPr preferRelativeResize="0"/>
          <p:nvPr/>
        </p:nvPicPr>
        <p:blipFill rotWithShape="1">
          <a:blip r:embed="rId5">
            <a:alphaModFix/>
          </a:blip>
          <a:srcRect b="0" l="0" r="0" t="0"/>
          <a:stretch/>
        </p:blipFill>
        <p:spPr>
          <a:xfrm>
            <a:off x="7129328" y="843851"/>
            <a:ext cx="624025" cy="643771"/>
          </a:xfrm>
          <a:prstGeom prst="rect">
            <a:avLst/>
          </a:prstGeom>
          <a:noFill/>
          <a:ln>
            <a:noFill/>
          </a:ln>
        </p:spPr>
      </p:pic>
      <p:sp>
        <p:nvSpPr>
          <p:cNvPr id="116" name="Google Shape;116;p18"/>
          <p:cNvSpPr txBox="1"/>
          <p:nvPr/>
        </p:nvSpPr>
        <p:spPr>
          <a:xfrm>
            <a:off x="37700" y="2627900"/>
            <a:ext cx="28980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Our team interviewed few TA’s, Graders and Faculty members of the iSchool and gathered information about the gaps existing in the current onboarding system for new joiners, so that we can bridge this gap and ensure a smooth process.</a:t>
            </a:r>
            <a:endParaRPr>
              <a:latin typeface="Open Sans"/>
              <a:ea typeface="Open Sans"/>
              <a:cs typeface="Open Sans"/>
              <a:sym typeface="Open Sans"/>
            </a:endParaRPr>
          </a:p>
        </p:txBody>
      </p:sp>
      <p:sp>
        <p:nvSpPr>
          <p:cNvPr id="117" name="Google Shape;117;p18"/>
          <p:cNvSpPr txBox="1"/>
          <p:nvPr/>
        </p:nvSpPr>
        <p:spPr>
          <a:xfrm>
            <a:off x="2830050" y="2627900"/>
            <a:ext cx="2965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For our Graduate Student Portal we decided to build the design within the university’s learning management system i.e., ELMS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sp>
        <p:nvSpPr>
          <p:cNvPr id="118" name="Google Shape;118;p18"/>
          <p:cNvSpPr txBox="1"/>
          <p:nvPr/>
        </p:nvSpPr>
        <p:spPr>
          <a:xfrm>
            <a:off x="5601275" y="2614350"/>
            <a:ext cx="34200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ELMS already has few built-in functionalities to track users activity through course analytics.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Here, administrators can use this information to track student participation, page views, etc.</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 portal uses relational database to store all the data.</a:t>
            </a:r>
            <a:endParaRPr>
              <a:latin typeface="Open Sans"/>
              <a:ea typeface="Open Sans"/>
              <a:cs typeface="Open Sans"/>
              <a:sym typeface="Open Sans"/>
            </a:endParaRPr>
          </a:p>
        </p:txBody>
      </p:sp>
      <p:sp>
        <p:nvSpPr>
          <p:cNvPr id="119" name="Google Shape;119;p18"/>
          <p:cNvSpPr/>
          <p:nvPr/>
        </p:nvSpPr>
        <p:spPr>
          <a:xfrm>
            <a:off x="494125" y="1987775"/>
            <a:ext cx="2224675" cy="393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ExtraBold"/>
                <a:ea typeface="Open Sans ExtraBold"/>
                <a:cs typeface="Open Sans ExtraBold"/>
                <a:sym typeface="Open Sans ExtraBold"/>
              </a:rPr>
              <a:t>DATA COLLECTION</a:t>
            </a:r>
            <a:endParaRPr sz="1600">
              <a:latin typeface="Open Sans ExtraBold"/>
              <a:ea typeface="Open Sans ExtraBold"/>
              <a:cs typeface="Open Sans ExtraBold"/>
              <a:sym typeface="Open Sans ExtraBold"/>
            </a:endParaRPr>
          </a:p>
        </p:txBody>
      </p:sp>
      <p:sp>
        <p:nvSpPr>
          <p:cNvPr id="120" name="Google Shape;120;p18"/>
          <p:cNvSpPr/>
          <p:nvPr/>
        </p:nvSpPr>
        <p:spPr>
          <a:xfrm>
            <a:off x="3268025" y="1965300"/>
            <a:ext cx="2324700" cy="393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ExtraBold"/>
                <a:ea typeface="Open Sans ExtraBold"/>
                <a:cs typeface="Open Sans ExtraBold"/>
                <a:sym typeface="Open Sans ExtraBold"/>
              </a:rPr>
              <a:t>DATA PROCESSING</a:t>
            </a:r>
            <a:endParaRPr sz="1600">
              <a:latin typeface="Open Sans ExtraBold"/>
              <a:ea typeface="Open Sans ExtraBold"/>
              <a:cs typeface="Open Sans ExtraBold"/>
              <a:sym typeface="Open Sans ExtraBold"/>
            </a:endParaRPr>
          </a:p>
        </p:txBody>
      </p:sp>
      <p:sp>
        <p:nvSpPr>
          <p:cNvPr id="121" name="Google Shape;121;p18"/>
          <p:cNvSpPr/>
          <p:nvPr/>
        </p:nvSpPr>
        <p:spPr>
          <a:xfrm>
            <a:off x="5940850" y="1965300"/>
            <a:ext cx="3080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ExtraBold"/>
                <a:ea typeface="Open Sans ExtraBold"/>
                <a:cs typeface="Open Sans ExtraBold"/>
                <a:sym typeface="Open Sans ExtraBold"/>
              </a:rPr>
              <a:t>DATA ANALYSIS &amp; STORAGE</a:t>
            </a:r>
            <a:endParaRPr sz="1600">
              <a:latin typeface="Open Sans ExtraBold"/>
              <a:ea typeface="Open Sans ExtraBold"/>
              <a:cs typeface="Open Sans ExtraBold"/>
              <a:sym typeface="Open Sans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162925"/>
            <a:ext cx="8520600" cy="686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Level 0 DFD</a:t>
            </a:r>
            <a:endParaRPr/>
          </a:p>
        </p:txBody>
      </p:sp>
      <p:sp>
        <p:nvSpPr>
          <p:cNvPr id="127" name="Google Shape;12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19"/>
          <p:cNvPicPr preferRelativeResize="0"/>
          <p:nvPr/>
        </p:nvPicPr>
        <p:blipFill>
          <a:blip r:embed="rId3">
            <a:alphaModFix/>
          </a:blip>
          <a:stretch>
            <a:fillRect/>
          </a:stretch>
        </p:blipFill>
        <p:spPr>
          <a:xfrm>
            <a:off x="1649975" y="849425"/>
            <a:ext cx="5844034" cy="3930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139650"/>
            <a:ext cx="8520600" cy="65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Level 1 DFD</a:t>
            </a:r>
            <a:endParaRPr/>
          </a:p>
        </p:txBody>
      </p:sp>
      <p:sp>
        <p:nvSpPr>
          <p:cNvPr id="134" name="Google Shape;134;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0"/>
          <p:cNvPicPr preferRelativeResize="0"/>
          <p:nvPr/>
        </p:nvPicPr>
        <p:blipFill>
          <a:blip r:embed="rId3">
            <a:alphaModFix/>
          </a:blip>
          <a:stretch>
            <a:fillRect/>
          </a:stretch>
        </p:blipFill>
        <p:spPr>
          <a:xfrm>
            <a:off x="0" y="674950"/>
            <a:ext cx="9144001" cy="432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240800"/>
            <a:ext cx="8520600" cy="70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Entity Relationship Diagram</a:t>
            </a:r>
            <a:endParaRPr/>
          </a:p>
        </p:txBody>
      </p:sp>
      <p:sp>
        <p:nvSpPr>
          <p:cNvPr id="142" name="Google Shape;14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21"/>
          <p:cNvPicPr preferRelativeResize="0"/>
          <p:nvPr/>
        </p:nvPicPr>
        <p:blipFill>
          <a:blip r:embed="rId3">
            <a:alphaModFix/>
          </a:blip>
          <a:stretch>
            <a:fillRect/>
          </a:stretch>
        </p:blipFill>
        <p:spPr>
          <a:xfrm>
            <a:off x="92650" y="1188300"/>
            <a:ext cx="6228951" cy="3281375"/>
          </a:xfrm>
          <a:prstGeom prst="rect">
            <a:avLst/>
          </a:prstGeom>
          <a:noFill/>
          <a:ln>
            <a:noFill/>
          </a:ln>
        </p:spPr>
      </p:pic>
      <p:grpSp>
        <p:nvGrpSpPr>
          <p:cNvPr id="144" name="Google Shape;144;p21"/>
          <p:cNvGrpSpPr/>
          <p:nvPr/>
        </p:nvGrpSpPr>
        <p:grpSpPr>
          <a:xfrm>
            <a:off x="6106925" y="1337015"/>
            <a:ext cx="3037076" cy="2469461"/>
            <a:chOff x="1190200" y="811850"/>
            <a:chExt cx="5212075" cy="3882800"/>
          </a:xfrm>
        </p:grpSpPr>
        <p:sp>
          <p:nvSpPr>
            <p:cNvPr id="145" name="Google Shape;145;p21"/>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4196500" y="4369400"/>
              <a:ext cx="345275" cy="2525"/>
            </a:xfrm>
            <a:custGeom>
              <a:rect b="b" l="l" r="r" t="t"/>
              <a:pathLst>
                <a:path extrusionOk="0" h="101" w="13811">
                  <a:moveTo>
                    <a:pt x="1" y="1"/>
                  </a:moveTo>
                  <a:lnTo>
                    <a:pt x="1" y="101"/>
                  </a:lnTo>
                  <a:lnTo>
                    <a:pt x="13810" y="101"/>
                  </a:lnTo>
                  <a:lnTo>
                    <a:pt x="1381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5433225" y="4341050"/>
              <a:ext cx="90925" cy="3350"/>
            </a:xfrm>
            <a:custGeom>
              <a:rect b="b" l="l" r="r" t="t"/>
              <a:pathLst>
                <a:path extrusionOk="0" h="134" w="3637">
                  <a:moveTo>
                    <a:pt x="0" y="0"/>
                  </a:moveTo>
                  <a:lnTo>
                    <a:pt x="0" y="134"/>
                  </a:lnTo>
                  <a:lnTo>
                    <a:pt x="3636" y="134"/>
                  </a:lnTo>
                  <a:lnTo>
                    <a:pt x="363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4605950" y="4295175"/>
              <a:ext cx="718050" cy="2525"/>
            </a:xfrm>
            <a:custGeom>
              <a:rect b="b" l="l" r="r" t="t"/>
              <a:pathLst>
                <a:path extrusionOk="0" h="101" w="28722">
                  <a:moveTo>
                    <a:pt x="1" y="1"/>
                  </a:moveTo>
                  <a:lnTo>
                    <a:pt x="1" y="101"/>
                  </a:lnTo>
                  <a:lnTo>
                    <a:pt x="28721" y="101"/>
                  </a:lnTo>
                  <a:lnTo>
                    <a:pt x="2872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3220800" y="4356900"/>
              <a:ext cx="316100" cy="2525"/>
            </a:xfrm>
            <a:custGeom>
              <a:rect b="b" l="l" r="r" t="t"/>
              <a:pathLst>
                <a:path extrusionOk="0" h="101" w="12644">
                  <a:moveTo>
                    <a:pt x="1" y="0"/>
                  </a:moveTo>
                  <a:lnTo>
                    <a:pt x="1" y="100"/>
                  </a:lnTo>
                  <a:lnTo>
                    <a:pt x="12643" y="100"/>
                  </a:lnTo>
                  <a:lnTo>
                    <a:pt x="1264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2928100" y="4356900"/>
              <a:ext cx="200175" cy="2525"/>
            </a:xfrm>
            <a:custGeom>
              <a:rect b="b" l="l" r="r" t="t"/>
              <a:pathLst>
                <a:path extrusionOk="0" h="101" w="8007">
                  <a:moveTo>
                    <a:pt x="0" y="0"/>
                  </a:moveTo>
                  <a:lnTo>
                    <a:pt x="0" y="100"/>
                  </a:lnTo>
                  <a:lnTo>
                    <a:pt x="8006" y="100"/>
                  </a:lnTo>
                  <a:lnTo>
                    <a:pt x="800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1737250" y="4312700"/>
              <a:ext cx="487875" cy="2525"/>
            </a:xfrm>
            <a:custGeom>
              <a:rect b="b" l="l" r="r" t="t"/>
              <a:pathLst>
                <a:path extrusionOk="0" h="101" w="19515">
                  <a:moveTo>
                    <a:pt x="0" y="0"/>
                  </a:moveTo>
                  <a:lnTo>
                    <a:pt x="0" y="100"/>
                  </a:lnTo>
                  <a:lnTo>
                    <a:pt x="19514" y="100"/>
                  </a:lnTo>
                  <a:lnTo>
                    <a:pt x="1951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1588800" y="811850"/>
              <a:ext cx="2131550" cy="2947975"/>
            </a:xfrm>
            <a:custGeom>
              <a:rect b="b" l="l" r="r" t="t"/>
              <a:pathLst>
                <a:path extrusionOk="0" h="117919" w="85262">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82953" y="0"/>
                  </a:moveTo>
                  <a:cubicBezTo>
                    <a:pt x="82933" y="0"/>
                    <a:pt x="82913" y="0"/>
                    <a:pt x="82893" y="1"/>
                  </a:cubicBezTo>
                  <a:lnTo>
                    <a:pt x="2369" y="1"/>
                  </a:lnTo>
                  <a:cubicBezTo>
                    <a:pt x="1068" y="1"/>
                    <a:pt x="1" y="1035"/>
                    <a:pt x="1" y="2336"/>
                  </a:cubicBezTo>
                  <a:lnTo>
                    <a:pt x="1" y="115517"/>
                  </a:lnTo>
                  <a:cubicBezTo>
                    <a:pt x="1" y="116818"/>
                    <a:pt x="1068" y="117885"/>
                    <a:pt x="2369" y="117919"/>
                  </a:cubicBezTo>
                  <a:lnTo>
                    <a:pt x="82893" y="117919"/>
                  </a:lnTo>
                  <a:cubicBezTo>
                    <a:pt x="84194" y="117919"/>
                    <a:pt x="85262" y="116851"/>
                    <a:pt x="85262" y="115517"/>
                  </a:cubicBezTo>
                  <a:lnTo>
                    <a:pt x="85262" y="2369"/>
                  </a:lnTo>
                  <a:cubicBezTo>
                    <a:pt x="85262" y="1055"/>
                    <a:pt x="84226" y="0"/>
                    <a:pt x="8295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3842925" y="811850"/>
              <a:ext cx="2132375" cy="2947975"/>
            </a:xfrm>
            <a:custGeom>
              <a:rect b="b" l="l" r="r" t="t"/>
              <a:pathLst>
                <a:path extrusionOk="0" h="117919" w="85295">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4339100" y="1957675"/>
              <a:ext cx="1424375" cy="181825"/>
            </a:xfrm>
            <a:custGeom>
              <a:rect b="b" l="l" r="r" t="t"/>
              <a:pathLst>
                <a:path extrusionOk="0" h="7273" w="56975">
                  <a:moveTo>
                    <a:pt x="1735" y="1"/>
                  </a:moveTo>
                  <a:cubicBezTo>
                    <a:pt x="768" y="1"/>
                    <a:pt x="1" y="768"/>
                    <a:pt x="1" y="1735"/>
                  </a:cubicBezTo>
                  <a:lnTo>
                    <a:pt x="1" y="7272"/>
                  </a:lnTo>
                  <a:lnTo>
                    <a:pt x="56975" y="7272"/>
                  </a:lnTo>
                  <a:lnTo>
                    <a:pt x="56975" y="1735"/>
                  </a:lnTo>
                  <a:cubicBezTo>
                    <a:pt x="56941" y="768"/>
                    <a:pt x="56174" y="1"/>
                    <a:pt x="5524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5372350" y="2016050"/>
              <a:ext cx="75900" cy="65250"/>
            </a:xfrm>
            <a:custGeom>
              <a:rect b="b" l="l" r="r" t="t"/>
              <a:pathLst>
                <a:path extrusionOk="0" h="2610" w="3036">
                  <a:moveTo>
                    <a:pt x="1735" y="1"/>
                  </a:moveTo>
                  <a:cubicBezTo>
                    <a:pt x="567" y="1"/>
                    <a:pt x="0" y="1402"/>
                    <a:pt x="801" y="2236"/>
                  </a:cubicBezTo>
                  <a:cubicBezTo>
                    <a:pt x="1069" y="2493"/>
                    <a:pt x="1396" y="2609"/>
                    <a:pt x="1716" y="2609"/>
                  </a:cubicBezTo>
                  <a:cubicBezTo>
                    <a:pt x="2391" y="2609"/>
                    <a:pt x="3036" y="2093"/>
                    <a:pt x="3036" y="1302"/>
                  </a:cubicBezTo>
                  <a:cubicBezTo>
                    <a:pt x="3036" y="601"/>
                    <a:pt x="2469" y="1"/>
                    <a:pt x="1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5487425" y="2016050"/>
              <a:ext cx="75900" cy="65250"/>
            </a:xfrm>
            <a:custGeom>
              <a:rect b="b" l="l" r="r" t="t"/>
              <a:pathLst>
                <a:path extrusionOk="0" h="2610" w="3036">
                  <a:moveTo>
                    <a:pt x="1735" y="1"/>
                  </a:moveTo>
                  <a:cubicBezTo>
                    <a:pt x="567" y="1"/>
                    <a:pt x="0" y="1402"/>
                    <a:pt x="801" y="2236"/>
                  </a:cubicBezTo>
                  <a:cubicBezTo>
                    <a:pt x="1069" y="2493"/>
                    <a:pt x="1396" y="2609"/>
                    <a:pt x="1716" y="2609"/>
                  </a:cubicBezTo>
                  <a:cubicBezTo>
                    <a:pt x="2391" y="2609"/>
                    <a:pt x="3036" y="2093"/>
                    <a:pt x="3036" y="1302"/>
                  </a:cubicBezTo>
                  <a:cubicBezTo>
                    <a:pt x="3036" y="601"/>
                    <a:pt x="2435" y="1"/>
                    <a:pt x="1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5613350" y="2016050"/>
              <a:ext cx="65075" cy="65075"/>
            </a:xfrm>
            <a:custGeom>
              <a:rect b="b" l="l" r="r" t="t"/>
              <a:pathLst>
                <a:path extrusionOk="0" h="2603" w="2603">
                  <a:moveTo>
                    <a:pt x="1301" y="1"/>
                  </a:moveTo>
                  <a:cubicBezTo>
                    <a:pt x="567" y="1"/>
                    <a:pt x="0" y="568"/>
                    <a:pt x="0" y="1302"/>
                  </a:cubicBezTo>
                  <a:cubicBezTo>
                    <a:pt x="0" y="2035"/>
                    <a:pt x="567" y="2602"/>
                    <a:pt x="1301" y="2602"/>
                  </a:cubicBezTo>
                  <a:cubicBezTo>
                    <a:pt x="2035" y="2602"/>
                    <a:pt x="2602" y="2035"/>
                    <a:pt x="2602" y="1302"/>
                  </a:cubicBezTo>
                  <a:cubicBezTo>
                    <a:pt x="2602" y="568"/>
                    <a:pt x="2035" y="1"/>
                    <a:pt x="1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4339100" y="2139475"/>
              <a:ext cx="1424375" cy="930700"/>
            </a:xfrm>
            <a:custGeom>
              <a:rect b="b" l="l" r="r" t="t"/>
              <a:pathLst>
                <a:path extrusionOk="0" h="37228" w="56975">
                  <a:moveTo>
                    <a:pt x="1" y="0"/>
                  </a:moveTo>
                  <a:lnTo>
                    <a:pt x="1" y="35526"/>
                  </a:lnTo>
                  <a:cubicBezTo>
                    <a:pt x="1" y="36460"/>
                    <a:pt x="768" y="37227"/>
                    <a:pt x="1735" y="37227"/>
                  </a:cubicBezTo>
                  <a:lnTo>
                    <a:pt x="55240" y="37227"/>
                  </a:lnTo>
                  <a:cubicBezTo>
                    <a:pt x="56174" y="37227"/>
                    <a:pt x="56941" y="36460"/>
                    <a:pt x="56975" y="35526"/>
                  </a:cubicBezTo>
                  <a:lnTo>
                    <a:pt x="56975"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4448350" y="2282900"/>
              <a:ext cx="1423550" cy="181825"/>
            </a:xfrm>
            <a:custGeom>
              <a:rect b="b" l="l" r="r" t="t"/>
              <a:pathLst>
                <a:path extrusionOk="0" h="7273" w="56942">
                  <a:moveTo>
                    <a:pt x="1702" y="1"/>
                  </a:moveTo>
                  <a:cubicBezTo>
                    <a:pt x="768" y="1"/>
                    <a:pt x="0" y="768"/>
                    <a:pt x="0" y="1735"/>
                  </a:cubicBezTo>
                  <a:lnTo>
                    <a:pt x="0" y="7273"/>
                  </a:lnTo>
                  <a:lnTo>
                    <a:pt x="56941" y="7273"/>
                  </a:lnTo>
                  <a:lnTo>
                    <a:pt x="56941" y="1735"/>
                  </a:lnTo>
                  <a:cubicBezTo>
                    <a:pt x="56941" y="768"/>
                    <a:pt x="56174" y="1"/>
                    <a:pt x="55206"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5480750" y="2341275"/>
              <a:ext cx="75925" cy="65000"/>
            </a:xfrm>
            <a:custGeom>
              <a:rect b="b" l="l" r="r" t="t"/>
              <a:pathLst>
                <a:path extrusionOk="0" h="2600" w="3037">
                  <a:moveTo>
                    <a:pt x="1735" y="1"/>
                  </a:moveTo>
                  <a:cubicBezTo>
                    <a:pt x="601" y="1"/>
                    <a:pt x="1" y="1402"/>
                    <a:pt x="834" y="2202"/>
                  </a:cubicBezTo>
                  <a:cubicBezTo>
                    <a:pt x="1097" y="2476"/>
                    <a:pt x="1425" y="2599"/>
                    <a:pt x="1747" y="2599"/>
                  </a:cubicBezTo>
                  <a:cubicBezTo>
                    <a:pt x="2404" y="2599"/>
                    <a:pt x="3036" y="2086"/>
                    <a:pt x="3036" y="1302"/>
                  </a:cubicBezTo>
                  <a:cubicBezTo>
                    <a:pt x="3036" y="568"/>
                    <a:pt x="2469" y="1"/>
                    <a:pt x="1735"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5595825" y="2341275"/>
              <a:ext cx="75925" cy="65000"/>
            </a:xfrm>
            <a:custGeom>
              <a:rect b="b" l="l" r="r" t="t"/>
              <a:pathLst>
                <a:path extrusionOk="0" h="2600" w="3037">
                  <a:moveTo>
                    <a:pt x="1735" y="1"/>
                  </a:moveTo>
                  <a:cubicBezTo>
                    <a:pt x="601" y="1"/>
                    <a:pt x="1" y="1402"/>
                    <a:pt x="835" y="2202"/>
                  </a:cubicBezTo>
                  <a:cubicBezTo>
                    <a:pt x="1098" y="2476"/>
                    <a:pt x="1425" y="2599"/>
                    <a:pt x="1747" y="2599"/>
                  </a:cubicBezTo>
                  <a:cubicBezTo>
                    <a:pt x="2405" y="2599"/>
                    <a:pt x="3036" y="2086"/>
                    <a:pt x="3036" y="1302"/>
                  </a:cubicBezTo>
                  <a:cubicBezTo>
                    <a:pt x="3036" y="568"/>
                    <a:pt x="2469" y="1"/>
                    <a:pt x="1735"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5710925" y="2341275"/>
              <a:ext cx="76725" cy="65000"/>
            </a:xfrm>
            <a:custGeom>
              <a:rect b="b" l="l" r="r" t="t"/>
              <a:pathLst>
                <a:path extrusionOk="0" h="2600" w="3069">
                  <a:moveTo>
                    <a:pt x="1768" y="1"/>
                  </a:moveTo>
                  <a:cubicBezTo>
                    <a:pt x="601" y="1"/>
                    <a:pt x="0" y="1402"/>
                    <a:pt x="834" y="2202"/>
                  </a:cubicBezTo>
                  <a:cubicBezTo>
                    <a:pt x="1097" y="2476"/>
                    <a:pt x="1425" y="2599"/>
                    <a:pt x="1747" y="2599"/>
                  </a:cubicBezTo>
                  <a:cubicBezTo>
                    <a:pt x="2407" y="2599"/>
                    <a:pt x="3047" y="2086"/>
                    <a:pt x="3069" y="1302"/>
                  </a:cubicBezTo>
                  <a:cubicBezTo>
                    <a:pt x="3069" y="568"/>
                    <a:pt x="2469" y="1"/>
                    <a:pt x="1768"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4448350" y="2464700"/>
              <a:ext cx="1423550" cy="930700"/>
            </a:xfrm>
            <a:custGeom>
              <a:rect b="b" l="l" r="r" t="t"/>
              <a:pathLst>
                <a:path extrusionOk="0" h="37228" w="56942">
                  <a:moveTo>
                    <a:pt x="0" y="1"/>
                  </a:moveTo>
                  <a:lnTo>
                    <a:pt x="0" y="35526"/>
                  </a:lnTo>
                  <a:cubicBezTo>
                    <a:pt x="0" y="36460"/>
                    <a:pt x="768" y="37227"/>
                    <a:pt x="1702" y="37227"/>
                  </a:cubicBezTo>
                  <a:lnTo>
                    <a:pt x="55240" y="37227"/>
                  </a:lnTo>
                  <a:cubicBezTo>
                    <a:pt x="56174" y="37227"/>
                    <a:pt x="56941" y="36460"/>
                    <a:pt x="56941" y="35526"/>
                  </a:cubicBezTo>
                  <a:lnTo>
                    <a:pt x="5694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1708050" y="962800"/>
              <a:ext cx="1837175" cy="171800"/>
            </a:xfrm>
            <a:custGeom>
              <a:rect b="b" l="l" r="r" t="t"/>
              <a:pathLst>
                <a:path extrusionOk="0" h="6872" w="73487">
                  <a:moveTo>
                    <a:pt x="1635" y="0"/>
                  </a:moveTo>
                  <a:cubicBezTo>
                    <a:pt x="735" y="0"/>
                    <a:pt x="1" y="734"/>
                    <a:pt x="1" y="1635"/>
                  </a:cubicBezTo>
                  <a:lnTo>
                    <a:pt x="1" y="6872"/>
                  </a:lnTo>
                  <a:lnTo>
                    <a:pt x="73487" y="6872"/>
                  </a:lnTo>
                  <a:lnTo>
                    <a:pt x="73487" y="1635"/>
                  </a:lnTo>
                  <a:cubicBezTo>
                    <a:pt x="73487" y="734"/>
                    <a:pt x="72753" y="0"/>
                    <a:pt x="7185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1992425" y="1015625"/>
              <a:ext cx="78425" cy="67275"/>
            </a:xfrm>
            <a:custGeom>
              <a:rect b="b" l="l" r="r" t="t"/>
              <a:pathLst>
                <a:path extrusionOk="0" h="2691" w="3137">
                  <a:moveTo>
                    <a:pt x="1802" y="189"/>
                  </a:moveTo>
                  <a:cubicBezTo>
                    <a:pt x="2436" y="189"/>
                    <a:pt x="2936" y="723"/>
                    <a:pt x="2936" y="1323"/>
                  </a:cubicBezTo>
                  <a:cubicBezTo>
                    <a:pt x="2936" y="2002"/>
                    <a:pt x="2368" y="2450"/>
                    <a:pt x="1785" y="2450"/>
                  </a:cubicBezTo>
                  <a:cubicBezTo>
                    <a:pt x="1508" y="2450"/>
                    <a:pt x="1227" y="2349"/>
                    <a:pt x="1001" y="2124"/>
                  </a:cubicBezTo>
                  <a:cubicBezTo>
                    <a:pt x="301" y="1423"/>
                    <a:pt x="801" y="222"/>
                    <a:pt x="1802" y="222"/>
                  </a:cubicBezTo>
                  <a:lnTo>
                    <a:pt x="1802" y="189"/>
                  </a:lnTo>
                  <a:close/>
                  <a:moveTo>
                    <a:pt x="1782" y="1"/>
                  </a:moveTo>
                  <a:cubicBezTo>
                    <a:pt x="1452" y="1"/>
                    <a:pt x="1114" y="121"/>
                    <a:pt x="835" y="389"/>
                  </a:cubicBezTo>
                  <a:cubicBezTo>
                    <a:pt x="1" y="1223"/>
                    <a:pt x="601" y="2691"/>
                    <a:pt x="1802" y="2691"/>
                  </a:cubicBezTo>
                  <a:cubicBezTo>
                    <a:pt x="2536" y="2691"/>
                    <a:pt x="3136" y="2090"/>
                    <a:pt x="3136" y="1323"/>
                  </a:cubicBezTo>
                  <a:cubicBezTo>
                    <a:pt x="3136" y="532"/>
                    <a:pt x="2477"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1883175" y="1015450"/>
              <a:ext cx="78425" cy="67450"/>
            </a:xfrm>
            <a:custGeom>
              <a:rect b="b" l="l" r="r" t="t"/>
              <a:pathLst>
                <a:path extrusionOk="0" h="2698" w="3137">
                  <a:moveTo>
                    <a:pt x="1802" y="196"/>
                  </a:moveTo>
                  <a:cubicBezTo>
                    <a:pt x="2436" y="196"/>
                    <a:pt x="2936" y="730"/>
                    <a:pt x="2936" y="1330"/>
                  </a:cubicBezTo>
                  <a:cubicBezTo>
                    <a:pt x="2936" y="2009"/>
                    <a:pt x="2369" y="2457"/>
                    <a:pt x="1785" y="2457"/>
                  </a:cubicBezTo>
                  <a:cubicBezTo>
                    <a:pt x="1508" y="2457"/>
                    <a:pt x="1227" y="2356"/>
                    <a:pt x="1002" y="2131"/>
                  </a:cubicBezTo>
                  <a:cubicBezTo>
                    <a:pt x="301" y="1430"/>
                    <a:pt x="801" y="229"/>
                    <a:pt x="1802" y="229"/>
                  </a:cubicBezTo>
                  <a:lnTo>
                    <a:pt x="1802" y="196"/>
                  </a:lnTo>
                  <a:close/>
                  <a:moveTo>
                    <a:pt x="1782" y="1"/>
                  </a:moveTo>
                  <a:cubicBezTo>
                    <a:pt x="1448" y="1"/>
                    <a:pt x="1107" y="124"/>
                    <a:pt x="835" y="396"/>
                  </a:cubicBezTo>
                  <a:cubicBezTo>
                    <a:pt x="1" y="1263"/>
                    <a:pt x="601" y="2664"/>
                    <a:pt x="1802" y="2698"/>
                  </a:cubicBezTo>
                  <a:cubicBezTo>
                    <a:pt x="2536" y="2698"/>
                    <a:pt x="3136" y="2064"/>
                    <a:pt x="3136" y="1330"/>
                  </a:cubicBezTo>
                  <a:cubicBezTo>
                    <a:pt x="3136" y="522"/>
                    <a:pt x="2471"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1773950" y="1015625"/>
              <a:ext cx="78400" cy="67275"/>
            </a:xfrm>
            <a:custGeom>
              <a:rect b="b" l="l" r="r" t="t"/>
              <a:pathLst>
                <a:path extrusionOk="0" h="2691" w="3136">
                  <a:moveTo>
                    <a:pt x="1801" y="189"/>
                  </a:moveTo>
                  <a:cubicBezTo>
                    <a:pt x="2435" y="189"/>
                    <a:pt x="2935" y="723"/>
                    <a:pt x="2935" y="1323"/>
                  </a:cubicBezTo>
                  <a:cubicBezTo>
                    <a:pt x="2935" y="2002"/>
                    <a:pt x="2368" y="2450"/>
                    <a:pt x="1784" y="2450"/>
                  </a:cubicBezTo>
                  <a:cubicBezTo>
                    <a:pt x="1507" y="2450"/>
                    <a:pt x="1226" y="2349"/>
                    <a:pt x="1001" y="2124"/>
                  </a:cubicBezTo>
                  <a:cubicBezTo>
                    <a:pt x="300" y="1423"/>
                    <a:pt x="801" y="222"/>
                    <a:pt x="1801" y="222"/>
                  </a:cubicBezTo>
                  <a:lnTo>
                    <a:pt x="1801" y="189"/>
                  </a:lnTo>
                  <a:close/>
                  <a:moveTo>
                    <a:pt x="1792" y="1"/>
                  </a:moveTo>
                  <a:cubicBezTo>
                    <a:pt x="1467" y="1"/>
                    <a:pt x="1136" y="121"/>
                    <a:pt x="867" y="389"/>
                  </a:cubicBezTo>
                  <a:cubicBezTo>
                    <a:pt x="0" y="1223"/>
                    <a:pt x="600" y="2691"/>
                    <a:pt x="1801" y="2691"/>
                  </a:cubicBezTo>
                  <a:cubicBezTo>
                    <a:pt x="2535" y="2691"/>
                    <a:pt x="3136" y="2090"/>
                    <a:pt x="3136" y="1323"/>
                  </a:cubicBezTo>
                  <a:cubicBezTo>
                    <a:pt x="3136" y="532"/>
                    <a:pt x="2476" y="1"/>
                    <a:pt x="1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1708050" y="1134600"/>
              <a:ext cx="1837175" cy="1089950"/>
            </a:xfrm>
            <a:custGeom>
              <a:rect b="b" l="l" r="r" t="t"/>
              <a:pathLst>
                <a:path extrusionOk="0" h="43598" w="73487">
                  <a:moveTo>
                    <a:pt x="1" y="0"/>
                  </a:moveTo>
                  <a:lnTo>
                    <a:pt x="1" y="41963"/>
                  </a:lnTo>
                  <a:cubicBezTo>
                    <a:pt x="1" y="42864"/>
                    <a:pt x="735" y="43598"/>
                    <a:pt x="1635" y="43598"/>
                  </a:cubicBezTo>
                  <a:lnTo>
                    <a:pt x="71852" y="43598"/>
                  </a:lnTo>
                  <a:cubicBezTo>
                    <a:pt x="72753" y="43598"/>
                    <a:pt x="73487" y="42864"/>
                    <a:pt x="73487" y="41963"/>
                  </a:cubicBezTo>
                  <a:lnTo>
                    <a:pt x="7348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2148375" y="1238000"/>
              <a:ext cx="1837175" cy="171800"/>
            </a:xfrm>
            <a:custGeom>
              <a:rect b="b" l="l" r="r" t="t"/>
              <a:pathLst>
                <a:path extrusionOk="0" h="6872" w="73487">
                  <a:moveTo>
                    <a:pt x="1635" y="0"/>
                  </a:moveTo>
                  <a:cubicBezTo>
                    <a:pt x="734" y="0"/>
                    <a:pt x="0" y="734"/>
                    <a:pt x="0" y="1635"/>
                  </a:cubicBezTo>
                  <a:lnTo>
                    <a:pt x="0" y="6872"/>
                  </a:lnTo>
                  <a:lnTo>
                    <a:pt x="73486" y="6872"/>
                  </a:lnTo>
                  <a:lnTo>
                    <a:pt x="73486" y="1635"/>
                  </a:lnTo>
                  <a:cubicBezTo>
                    <a:pt x="73453" y="734"/>
                    <a:pt x="72752" y="0"/>
                    <a:pt x="7185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2432750" y="1290275"/>
              <a:ext cx="78400" cy="67000"/>
            </a:xfrm>
            <a:custGeom>
              <a:rect b="b" l="l" r="r" t="t"/>
              <a:pathLst>
                <a:path extrusionOk="0" h="2680" w="3136">
                  <a:moveTo>
                    <a:pt x="1801" y="211"/>
                  </a:moveTo>
                  <a:cubicBezTo>
                    <a:pt x="2435" y="211"/>
                    <a:pt x="2936" y="711"/>
                    <a:pt x="2936" y="1345"/>
                  </a:cubicBezTo>
                  <a:cubicBezTo>
                    <a:pt x="2936" y="2024"/>
                    <a:pt x="2368" y="2472"/>
                    <a:pt x="1784" y="2472"/>
                  </a:cubicBezTo>
                  <a:cubicBezTo>
                    <a:pt x="1507" y="2472"/>
                    <a:pt x="1226" y="2371"/>
                    <a:pt x="1001" y="2146"/>
                  </a:cubicBezTo>
                  <a:cubicBezTo>
                    <a:pt x="300" y="1412"/>
                    <a:pt x="801" y="211"/>
                    <a:pt x="1801" y="211"/>
                  </a:cubicBezTo>
                  <a:close/>
                  <a:moveTo>
                    <a:pt x="1807" y="1"/>
                  </a:moveTo>
                  <a:cubicBezTo>
                    <a:pt x="1477" y="1"/>
                    <a:pt x="1140" y="127"/>
                    <a:pt x="867" y="411"/>
                  </a:cubicBezTo>
                  <a:cubicBezTo>
                    <a:pt x="0" y="1245"/>
                    <a:pt x="601" y="2679"/>
                    <a:pt x="1801" y="2679"/>
                  </a:cubicBezTo>
                  <a:cubicBezTo>
                    <a:pt x="2535" y="2679"/>
                    <a:pt x="3136" y="2079"/>
                    <a:pt x="3136" y="1345"/>
                  </a:cubicBezTo>
                  <a:cubicBezTo>
                    <a:pt x="3136" y="537"/>
                    <a:pt x="2486" y="1"/>
                    <a:pt x="1807"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2323500" y="1290275"/>
              <a:ext cx="78400" cy="67000"/>
            </a:xfrm>
            <a:custGeom>
              <a:rect b="b" l="l" r="r" t="t"/>
              <a:pathLst>
                <a:path extrusionOk="0" h="2680" w="3136">
                  <a:moveTo>
                    <a:pt x="1802" y="211"/>
                  </a:moveTo>
                  <a:cubicBezTo>
                    <a:pt x="2402" y="211"/>
                    <a:pt x="2902" y="711"/>
                    <a:pt x="2902" y="1345"/>
                  </a:cubicBezTo>
                  <a:cubicBezTo>
                    <a:pt x="2902" y="2024"/>
                    <a:pt x="2350" y="2472"/>
                    <a:pt x="1776" y="2472"/>
                  </a:cubicBezTo>
                  <a:cubicBezTo>
                    <a:pt x="1504" y="2472"/>
                    <a:pt x="1227" y="2371"/>
                    <a:pt x="1001" y="2146"/>
                  </a:cubicBezTo>
                  <a:cubicBezTo>
                    <a:pt x="267" y="1412"/>
                    <a:pt x="768" y="211"/>
                    <a:pt x="1802" y="211"/>
                  </a:cubicBezTo>
                  <a:close/>
                  <a:moveTo>
                    <a:pt x="1782" y="1"/>
                  </a:moveTo>
                  <a:cubicBezTo>
                    <a:pt x="1448" y="1"/>
                    <a:pt x="1107" y="127"/>
                    <a:pt x="834" y="411"/>
                  </a:cubicBezTo>
                  <a:cubicBezTo>
                    <a:pt x="0" y="1245"/>
                    <a:pt x="601" y="2679"/>
                    <a:pt x="1802" y="2679"/>
                  </a:cubicBezTo>
                  <a:cubicBezTo>
                    <a:pt x="2536" y="2679"/>
                    <a:pt x="3136" y="2079"/>
                    <a:pt x="3136" y="1345"/>
                  </a:cubicBezTo>
                  <a:cubicBezTo>
                    <a:pt x="3136" y="537"/>
                    <a:pt x="2471" y="1"/>
                    <a:pt x="1782"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2214250" y="1290275"/>
              <a:ext cx="78425" cy="67000"/>
            </a:xfrm>
            <a:custGeom>
              <a:rect b="b" l="l" r="r" t="t"/>
              <a:pathLst>
                <a:path extrusionOk="0" h="2680" w="3137">
                  <a:moveTo>
                    <a:pt x="1802" y="211"/>
                  </a:moveTo>
                  <a:cubicBezTo>
                    <a:pt x="2436" y="211"/>
                    <a:pt x="2936" y="711"/>
                    <a:pt x="2936" y="1345"/>
                  </a:cubicBezTo>
                  <a:cubicBezTo>
                    <a:pt x="2936" y="2024"/>
                    <a:pt x="2384" y="2472"/>
                    <a:pt x="1799" y="2472"/>
                  </a:cubicBezTo>
                  <a:cubicBezTo>
                    <a:pt x="1522" y="2472"/>
                    <a:pt x="1238" y="2371"/>
                    <a:pt x="1001" y="2146"/>
                  </a:cubicBezTo>
                  <a:cubicBezTo>
                    <a:pt x="301" y="1412"/>
                    <a:pt x="801" y="211"/>
                    <a:pt x="1802" y="211"/>
                  </a:cubicBezTo>
                  <a:close/>
                  <a:moveTo>
                    <a:pt x="1808" y="1"/>
                  </a:moveTo>
                  <a:cubicBezTo>
                    <a:pt x="1478" y="1"/>
                    <a:pt x="1141" y="127"/>
                    <a:pt x="868" y="411"/>
                  </a:cubicBezTo>
                  <a:cubicBezTo>
                    <a:pt x="1" y="1245"/>
                    <a:pt x="601" y="2679"/>
                    <a:pt x="1802" y="2679"/>
                  </a:cubicBezTo>
                  <a:cubicBezTo>
                    <a:pt x="2536" y="2679"/>
                    <a:pt x="3136" y="2079"/>
                    <a:pt x="3136" y="1345"/>
                  </a:cubicBezTo>
                  <a:cubicBezTo>
                    <a:pt x="3136" y="537"/>
                    <a:pt x="2487" y="1"/>
                    <a:pt x="1808"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2148375" y="1409775"/>
              <a:ext cx="1837175" cy="1296800"/>
            </a:xfrm>
            <a:custGeom>
              <a:rect b="b" l="l" r="r" t="t"/>
              <a:pathLst>
                <a:path extrusionOk="0" h="51872" w="73487">
                  <a:moveTo>
                    <a:pt x="0" y="1"/>
                  </a:moveTo>
                  <a:lnTo>
                    <a:pt x="0" y="50237"/>
                  </a:lnTo>
                  <a:cubicBezTo>
                    <a:pt x="0" y="51137"/>
                    <a:pt x="734" y="51871"/>
                    <a:pt x="1635" y="51871"/>
                  </a:cubicBezTo>
                  <a:lnTo>
                    <a:pt x="71852" y="51871"/>
                  </a:lnTo>
                  <a:cubicBezTo>
                    <a:pt x="72752" y="51871"/>
                    <a:pt x="73486" y="51137"/>
                    <a:pt x="73486" y="50237"/>
                  </a:cubicBezTo>
                  <a:lnTo>
                    <a:pt x="7348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4196500" y="1502350"/>
              <a:ext cx="646325" cy="129275"/>
            </a:xfrm>
            <a:custGeom>
              <a:rect b="b" l="l" r="r" t="t"/>
              <a:pathLst>
                <a:path extrusionOk="0" h="5171" w="25853">
                  <a:moveTo>
                    <a:pt x="534" y="1"/>
                  </a:moveTo>
                  <a:cubicBezTo>
                    <a:pt x="234" y="1"/>
                    <a:pt x="1" y="234"/>
                    <a:pt x="1" y="534"/>
                  </a:cubicBezTo>
                  <a:lnTo>
                    <a:pt x="1" y="4604"/>
                  </a:lnTo>
                  <a:cubicBezTo>
                    <a:pt x="1" y="4904"/>
                    <a:pt x="234" y="5171"/>
                    <a:pt x="534" y="5171"/>
                  </a:cubicBezTo>
                  <a:lnTo>
                    <a:pt x="25319" y="5171"/>
                  </a:lnTo>
                  <a:cubicBezTo>
                    <a:pt x="25619" y="5171"/>
                    <a:pt x="25852" y="4904"/>
                    <a:pt x="25852" y="4604"/>
                  </a:cubicBezTo>
                  <a:lnTo>
                    <a:pt x="25852" y="534"/>
                  </a:lnTo>
                  <a:cubicBezTo>
                    <a:pt x="25852" y="234"/>
                    <a:pt x="25619" y="1"/>
                    <a:pt x="2531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4196500" y="1283850"/>
              <a:ext cx="1106650" cy="135975"/>
            </a:xfrm>
            <a:custGeom>
              <a:rect b="b" l="l" r="r" t="t"/>
              <a:pathLst>
                <a:path extrusionOk="0" h="5439" w="44266">
                  <a:moveTo>
                    <a:pt x="43732" y="1"/>
                  </a:moveTo>
                  <a:lnTo>
                    <a:pt x="534" y="301"/>
                  </a:lnTo>
                  <a:cubicBezTo>
                    <a:pt x="517" y="299"/>
                    <a:pt x="500" y="298"/>
                    <a:pt x="484" y="298"/>
                  </a:cubicBezTo>
                  <a:cubicBezTo>
                    <a:pt x="208" y="298"/>
                    <a:pt x="1" y="552"/>
                    <a:pt x="1" y="835"/>
                  </a:cubicBezTo>
                  <a:lnTo>
                    <a:pt x="1" y="4904"/>
                  </a:lnTo>
                  <a:cubicBezTo>
                    <a:pt x="1" y="5205"/>
                    <a:pt x="234" y="5438"/>
                    <a:pt x="534" y="5438"/>
                  </a:cubicBezTo>
                  <a:lnTo>
                    <a:pt x="43732" y="5171"/>
                  </a:lnTo>
                  <a:cubicBezTo>
                    <a:pt x="44032" y="5171"/>
                    <a:pt x="44265" y="4904"/>
                    <a:pt x="44265" y="4638"/>
                  </a:cubicBezTo>
                  <a:lnTo>
                    <a:pt x="44265" y="568"/>
                  </a:lnTo>
                  <a:cubicBezTo>
                    <a:pt x="44265" y="268"/>
                    <a:pt x="43999" y="1"/>
                    <a:pt x="43732"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4196500" y="1072875"/>
              <a:ext cx="869825" cy="128450"/>
            </a:xfrm>
            <a:custGeom>
              <a:rect b="b" l="l" r="r" t="t"/>
              <a:pathLst>
                <a:path extrusionOk="0" h="5138" w="34793">
                  <a:moveTo>
                    <a:pt x="534" y="1"/>
                  </a:moveTo>
                  <a:cubicBezTo>
                    <a:pt x="234" y="1"/>
                    <a:pt x="1" y="234"/>
                    <a:pt x="1" y="534"/>
                  </a:cubicBezTo>
                  <a:lnTo>
                    <a:pt x="1" y="4604"/>
                  </a:lnTo>
                  <a:cubicBezTo>
                    <a:pt x="1" y="4904"/>
                    <a:pt x="234" y="5138"/>
                    <a:pt x="534" y="5138"/>
                  </a:cubicBezTo>
                  <a:lnTo>
                    <a:pt x="34258" y="5138"/>
                  </a:lnTo>
                  <a:cubicBezTo>
                    <a:pt x="34559" y="5138"/>
                    <a:pt x="34792" y="4904"/>
                    <a:pt x="34792" y="4604"/>
                  </a:cubicBezTo>
                  <a:lnTo>
                    <a:pt x="34792" y="534"/>
                  </a:lnTo>
                  <a:cubicBezTo>
                    <a:pt x="34792" y="234"/>
                    <a:pt x="34559" y="1"/>
                    <a:pt x="34258"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1823975" y="3157700"/>
              <a:ext cx="227675" cy="85925"/>
            </a:xfrm>
            <a:custGeom>
              <a:rect b="b" l="l" r="r" t="t"/>
              <a:pathLst>
                <a:path extrusionOk="0" h="3437" w="9107">
                  <a:moveTo>
                    <a:pt x="267" y="1"/>
                  </a:moveTo>
                  <a:cubicBezTo>
                    <a:pt x="134" y="1"/>
                    <a:pt x="0" y="134"/>
                    <a:pt x="0" y="267"/>
                  </a:cubicBezTo>
                  <a:lnTo>
                    <a:pt x="0" y="3170"/>
                  </a:lnTo>
                  <a:cubicBezTo>
                    <a:pt x="0" y="3303"/>
                    <a:pt x="134" y="3436"/>
                    <a:pt x="267" y="3436"/>
                  </a:cubicBezTo>
                  <a:lnTo>
                    <a:pt x="8840" y="3436"/>
                  </a:lnTo>
                  <a:cubicBezTo>
                    <a:pt x="9007" y="3436"/>
                    <a:pt x="9107" y="3303"/>
                    <a:pt x="9107" y="3170"/>
                  </a:cubicBezTo>
                  <a:lnTo>
                    <a:pt x="9107" y="267"/>
                  </a:lnTo>
                  <a:cubicBezTo>
                    <a:pt x="9107" y="134"/>
                    <a:pt x="9007" y="1"/>
                    <a:pt x="884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1823975" y="3016775"/>
              <a:ext cx="390300" cy="90075"/>
            </a:xfrm>
            <a:custGeom>
              <a:rect b="b" l="l" r="r" t="t"/>
              <a:pathLst>
                <a:path extrusionOk="0" h="3603" w="15612">
                  <a:moveTo>
                    <a:pt x="15411" y="0"/>
                  </a:moveTo>
                  <a:lnTo>
                    <a:pt x="201" y="200"/>
                  </a:lnTo>
                  <a:cubicBezTo>
                    <a:pt x="101" y="200"/>
                    <a:pt x="0" y="334"/>
                    <a:pt x="0" y="534"/>
                  </a:cubicBezTo>
                  <a:lnTo>
                    <a:pt x="0" y="3236"/>
                  </a:lnTo>
                  <a:cubicBezTo>
                    <a:pt x="0" y="3436"/>
                    <a:pt x="101" y="3603"/>
                    <a:pt x="201" y="3603"/>
                  </a:cubicBezTo>
                  <a:lnTo>
                    <a:pt x="15411" y="3436"/>
                  </a:lnTo>
                  <a:cubicBezTo>
                    <a:pt x="15512" y="3436"/>
                    <a:pt x="15612" y="3269"/>
                    <a:pt x="15612" y="3069"/>
                  </a:cubicBezTo>
                  <a:lnTo>
                    <a:pt x="15612" y="367"/>
                  </a:lnTo>
                  <a:cubicBezTo>
                    <a:pt x="15612" y="200"/>
                    <a:pt x="15512" y="0"/>
                    <a:pt x="15411"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1823975" y="2880000"/>
              <a:ext cx="306900" cy="85925"/>
            </a:xfrm>
            <a:custGeom>
              <a:rect b="b" l="l" r="r" t="t"/>
              <a:pathLst>
                <a:path extrusionOk="0" h="3437" w="12276">
                  <a:moveTo>
                    <a:pt x="267" y="1"/>
                  </a:moveTo>
                  <a:cubicBezTo>
                    <a:pt x="134" y="1"/>
                    <a:pt x="0" y="134"/>
                    <a:pt x="0" y="268"/>
                  </a:cubicBezTo>
                  <a:lnTo>
                    <a:pt x="0" y="3170"/>
                  </a:lnTo>
                  <a:cubicBezTo>
                    <a:pt x="0" y="3303"/>
                    <a:pt x="134" y="3436"/>
                    <a:pt x="267" y="3436"/>
                  </a:cubicBezTo>
                  <a:lnTo>
                    <a:pt x="12009" y="3436"/>
                  </a:lnTo>
                  <a:cubicBezTo>
                    <a:pt x="12142" y="3436"/>
                    <a:pt x="12276" y="3303"/>
                    <a:pt x="12276" y="3170"/>
                  </a:cubicBezTo>
                  <a:lnTo>
                    <a:pt x="12276" y="268"/>
                  </a:lnTo>
                  <a:cubicBezTo>
                    <a:pt x="12276" y="134"/>
                    <a:pt x="12142" y="1"/>
                    <a:pt x="12009"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1823975" y="3433725"/>
              <a:ext cx="390300" cy="90100"/>
            </a:xfrm>
            <a:custGeom>
              <a:rect b="b" l="l" r="r" t="t"/>
              <a:pathLst>
                <a:path extrusionOk="0" h="3604" w="15612">
                  <a:moveTo>
                    <a:pt x="15411" y="1"/>
                  </a:moveTo>
                  <a:lnTo>
                    <a:pt x="201" y="201"/>
                  </a:lnTo>
                  <a:cubicBezTo>
                    <a:pt x="101" y="201"/>
                    <a:pt x="0" y="334"/>
                    <a:pt x="0" y="535"/>
                  </a:cubicBezTo>
                  <a:lnTo>
                    <a:pt x="0" y="3236"/>
                  </a:lnTo>
                  <a:cubicBezTo>
                    <a:pt x="0" y="3437"/>
                    <a:pt x="101" y="3603"/>
                    <a:pt x="201" y="3603"/>
                  </a:cubicBezTo>
                  <a:lnTo>
                    <a:pt x="15411" y="3437"/>
                  </a:lnTo>
                  <a:cubicBezTo>
                    <a:pt x="15512" y="3437"/>
                    <a:pt x="15612" y="3270"/>
                    <a:pt x="15612" y="3070"/>
                  </a:cubicBezTo>
                  <a:lnTo>
                    <a:pt x="15612" y="368"/>
                  </a:lnTo>
                  <a:cubicBezTo>
                    <a:pt x="15612" y="168"/>
                    <a:pt x="15512" y="1"/>
                    <a:pt x="15411"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1823975" y="3296975"/>
              <a:ext cx="306900" cy="85925"/>
            </a:xfrm>
            <a:custGeom>
              <a:rect b="b" l="l" r="r" t="t"/>
              <a:pathLst>
                <a:path extrusionOk="0" h="3437" w="12276">
                  <a:moveTo>
                    <a:pt x="267" y="0"/>
                  </a:moveTo>
                  <a:cubicBezTo>
                    <a:pt x="134" y="0"/>
                    <a:pt x="0" y="134"/>
                    <a:pt x="0" y="267"/>
                  </a:cubicBezTo>
                  <a:lnTo>
                    <a:pt x="0" y="3169"/>
                  </a:lnTo>
                  <a:cubicBezTo>
                    <a:pt x="0" y="3303"/>
                    <a:pt x="134" y="3436"/>
                    <a:pt x="267" y="3436"/>
                  </a:cubicBezTo>
                  <a:lnTo>
                    <a:pt x="12009" y="3436"/>
                  </a:lnTo>
                  <a:cubicBezTo>
                    <a:pt x="12142" y="3436"/>
                    <a:pt x="12276" y="3303"/>
                    <a:pt x="12276" y="3169"/>
                  </a:cubicBezTo>
                  <a:lnTo>
                    <a:pt x="12276" y="267"/>
                  </a:lnTo>
                  <a:cubicBezTo>
                    <a:pt x="12276" y="134"/>
                    <a:pt x="12142" y="0"/>
                    <a:pt x="12009"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1774775" y="445862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DAE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3802050" y="1104575"/>
              <a:ext cx="1968100" cy="1958925"/>
            </a:xfrm>
            <a:custGeom>
              <a:rect b="b" l="l" r="r" t="t"/>
              <a:pathLst>
                <a:path extrusionOk="0" h="78357" w="78724">
                  <a:moveTo>
                    <a:pt x="1" y="0"/>
                  </a:moveTo>
                  <a:lnTo>
                    <a:pt x="1" y="78356"/>
                  </a:lnTo>
                  <a:lnTo>
                    <a:pt x="78723" y="78356"/>
                  </a:lnTo>
                  <a:lnTo>
                    <a:pt x="78723" y="0"/>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3802050" y="1202125"/>
              <a:ext cx="642150" cy="368625"/>
            </a:xfrm>
            <a:custGeom>
              <a:rect b="b" l="l" r="r" t="t"/>
              <a:pathLst>
                <a:path extrusionOk="0" h="14745" w="25686">
                  <a:moveTo>
                    <a:pt x="1" y="1"/>
                  </a:moveTo>
                  <a:lnTo>
                    <a:pt x="1" y="14745"/>
                  </a:lnTo>
                  <a:lnTo>
                    <a:pt x="25686" y="14745"/>
                  </a:lnTo>
                  <a:lnTo>
                    <a:pt x="256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3802050" y="1939325"/>
              <a:ext cx="642150" cy="368625"/>
            </a:xfrm>
            <a:custGeom>
              <a:rect b="b" l="l" r="r" t="t"/>
              <a:pathLst>
                <a:path extrusionOk="0" h="14745" w="25686">
                  <a:moveTo>
                    <a:pt x="1" y="1"/>
                  </a:moveTo>
                  <a:lnTo>
                    <a:pt x="1" y="14745"/>
                  </a:lnTo>
                  <a:lnTo>
                    <a:pt x="25686" y="14745"/>
                  </a:lnTo>
                  <a:lnTo>
                    <a:pt x="256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3802050" y="2307925"/>
              <a:ext cx="642150" cy="368625"/>
            </a:xfrm>
            <a:custGeom>
              <a:rect b="b" l="l" r="r" t="t"/>
              <a:pathLst>
                <a:path extrusionOk="0" h="14745" w="25686">
                  <a:moveTo>
                    <a:pt x="1" y="1"/>
                  </a:moveTo>
                  <a:lnTo>
                    <a:pt x="1" y="14744"/>
                  </a:lnTo>
                  <a:lnTo>
                    <a:pt x="25686" y="14744"/>
                  </a:lnTo>
                  <a:lnTo>
                    <a:pt x="256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4444175" y="1202125"/>
              <a:ext cx="1293450" cy="1835525"/>
            </a:xfrm>
            <a:custGeom>
              <a:rect b="b" l="l" r="r" t="t"/>
              <a:pathLst>
                <a:path extrusionOk="0" h="73421" w="51738">
                  <a:moveTo>
                    <a:pt x="1" y="1"/>
                  </a:moveTo>
                  <a:lnTo>
                    <a:pt x="1" y="71519"/>
                  </a:lnTo>
                  <a:cubicBezTo>
                    <a:pt x="1" y="72586"/>
                    <a:pt x="868" y="73420"/>
                    <a:pt x="1935" y="73420"/>
                  </a:cubicBezTo>
                  <a:lnTo>
                    <a:pt x="49836" y="73420"/>
                  </a:lnTo>
                  <a:cubicBezTo>
                    <a:pt x="50904" y="73420"/>
                    <a:pt x="51738" y="72586"/>
                    <a:pt x="51738" y="71519"/>
                  </a:cubicBezTo>
                  <a:lnTo>
                    <a:pt x="517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3802050" y="1104575"/>
              <a:ext cx="1968100" cy="97575"/>
            </a:xfrm>
            <a:custGeom>
              <a:rect b="b" l="l" r="r" t="t"/>
              <a:pathLst>
                <a:path extrusionOk="0" h="3903" w="78724">
                  <a:moveTo>
                    <a:pt x="1" y="0"/>
                  </a:moveTo>
                  <a:lnTo>
                    <a:pt x="1" y="3903"/>
                  </a:lnTo>
                  <a:lnTo>
                    <a:pt x="78723" y="3903"/>
                  </a:lnTo>
                  <a:lnTo>
                    <a:pt x="7872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3858750" y="1133750"/>
              <a:ext cx="39225" cy="39225"/>
            </a:xfrm>
            <a:custGeom>
              <a:rect b="b" l="l" r="r" t="t"/>
              <a:pathLst>
                <a:path extrusionOk="0" h="1569" w="1569">
                  <a:moveTo>
                    <a:pt x="801" y="1"/>
                  </a:moveTo>
                  <a:cubicBezTo>
                    <a:pt x="368" y="1"/>
                    <a:pt x="1" y="334"/>
                    <a:pt x="1" y="768"/>
                  </a:cubicBezTo>
                  <a:cubicBezTo>
                    <a:pt x="1" y="1202"/>
                    <a:pt x="368" y="1568"/>
                    <a:pt x="801" y="1568"/>
                  </a:cubicBezTo>
                  <a:cubicBezTo>
                    <a:pt x="1235" y="1568"/>
                    <a:pt x="1569" y="1202"/>
                    <a:pt x="1569" y="768"/>
                  </a:cubicBezTo>
                  <a:cubicBezTo>
                    <a:pt x="1569" y="334"/>
                    <a:pt x="1235" y="1"/>
                    <a:pt x="80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3948825" y="1133750"/>
              <a:ext cx="40050" cy="39225"/>
            </a:xfrm>
            <a:custGeom>
              <a:rect b="b" l="l" r="r" t="t"/>
              <a:pathLst>
                <a:path extrusionOk="0" h="1569" w="1602">
                  <a:moveTo>
                    <a:pt x="801" y="1"/>
                  </a:moveTo>
                  <a:cubicBezTo>
                    <a:pt x="367" y="1"/>
                    <a:pt x="0" y="334"/>
                    <a:pt x="0" y="768"/>
                  </a:cubicBezTo>
                  <a:cubicBezTo>
                    <a:pt x="0" y="1202"/>
                    <a:pt x="367" y="1568"/>
                    <a:pt x="801" y="1568"/>
                  </a:cubicBezTo>
                  <a:cubicBezTo>
                    <a:pt x="1235" y="1568"/>
                    <a:pt x="1602" y="1202"/>
                    <a:pt x="1602" y="768"/>
                  </a:cubicBezTo>
                  <a:cubicBezTo>
                    <a:pt x="1602" y="334"/>
                    <a:pt x="1235" y="1"/>
                    <a:pt x="80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4039725" y="1133750"/>
              <a:ext cx="39225" cy="39225"/>
            </a:xfrm>
            <a:custGeom>
              <a:rect b="b" l="l" r="r" t="t"/>
              <a:pathLst>
                <a:path extrusionOk="0" h="1569" w="1569">
                  <a:moveTo>
                    <a:pt x="768" y="1"/>
                  </a:moveTo>
                  <a:cubicBezTo>
                    <a:pt x="334" y="1"/>
                    <a:pt x="0" y="334"/>
                    <a:pt x="0" y="768"/>
                  </a:cubicBezTo>
                  <a:cubicBezTo>
                    <a:pt x="0" y="1202"/>
                    <a:pt x="334" y="1568"/>
                    <a:pt x="768" y="1568"/>
                  </a:cubicBezTo>
                  <a:cubicBezTo>
                    <a:pt x="1201" y="1568"/>
                    <a:pt x="1568" y="1202"/>
                    <a:pt x="1568" y="768"/>
                  </a:cubicBezTo>
                  <a:cubicBezTo>
                    <a:pt x="1568" y="334"/>
                    <a:pt x="1201" y="1"/>
                    <a:pt x="768"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4544250" y="1385600"/>
              <a:ext cx="813100" cy="652150"/>
            </a:xfrm>
            <a:custGeom>
              <a:rect b="b" l="l" r="r" t="t"/>
              <a:pathLst>
                <a:path extrusionOk="0" h="26086" w="32524">
                  <a:moveTo>
                    <a:pt x="1201" y="1"/>
                  </a:moveTo>
                  <a:cubicBezTo>
                    <a:pt x="534" y="1"/>
                    <a:pt x="0" y="534"/>
                    <a:pt x="0" y="1201"/>
                  </a:cubicBezTo>
                  <a:lnTo>
                    <a:pt x="0" y="24885"/>
                  </a:lnTo>
                  <a:cubicBezTo>
                    <a:pt x="0" y="25552"/>
                    <a:pt x="534" y="26086"/>
                    <a:pt x="1201" y="26086"/>
                  </a:cubicBezTo>
                  <a:lnTo>
                    <a:pt x="31356" y="26086"/>
                  </a:lnTo>
                  <a:cubicBezTo>
                    <a:pt x="31990" y="26086"/>
                    <a:pt x="32524" y="25552"/>
                    <a:pt x="32524" y="24885"/>
                  </a:cubicBezTo>
                  <a:lnTo>
                    <a:pt x="32524" y="1201"/>
                  </a:lnTo>
                  <a:cubicBezTo>
                    <a:pt x="32524" y="534"/>
                    <a:pt x="31990" y="1"/>
                    <a:pt x="31356"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5035425" y="1333900"/>
              <a:ext cx="624650" cy="501225"/>
            </a:xfrm>
            <a:custGeom>
              <a:rect b="b" l="l" r="r" t="t"/>
              <a:pathLst>
                <a:path extrusionOk="0" h="20049" w="24986">
                  <a:moveTo>
                    <a:pt x="935" y="0"/>
                  </a:moveTo>
                  <a:cubicBezTo>
                    <a:pt x="401" y="0"/>
                    <a:pt x="1" y="401"/>
                    <a:pt x="1" y="901"/>
                  </a:cubicBezTo>
                  <a:lnTo>
                    <a:pt x="1" y="19114"/>
                  </a:lnTo>
                  <a:cubicBezTo>
                    <a:pt x="1" y="19614"/>
                    <a:pt x="401" y="20048"/>
                    <a:pt x="935" y="20048"/>
                  </a:cubicBezTo>
                  <a:lnTo>
                    <a:pt x="24085" y="20048"/>
                  </a:lnTo>
                  <a:cubicBezTo>
                    <a:pt x="24585" y="20048"/>
                    <a:pt x="24985" y="19614"/>
                    <a:pt x="24985" y="19114"/>
                  </a:cubicBezTo>
                  <a:lnTo>
                    <a:pt x="24985" y="901"/>
                  </a:lnTo>
                  <a:cubicBezTo>
                    <a:pt x="24985" y="401"/>
                    <a:pt x="24585" y="0"/>
                    <a:pt x="2408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4711875" y="2247875"/>
              <a:ext cx="624625" cy="501225"/>
            </a:xfrm>
            <a:custGeom>
              <a:rect b="b" l="l" r="r" t="t"/>
              <a:pathLst>
                <a:path extrusionOk="0" h="20049" w="24985">
                  <a:moveTo>
                    <a:pt x="901" y="1"/>
                  </a:moveTo>
                  <a:cubicBezTo>
                    <a:pt x="401" y="1"/>
                    <a:pt x="0" y="401"/>
                    <a:pt x="0" y="902"/>
                  </a:cubicBezTo>
                  <a:lnTo>
                    <a:pt x="0" y="19115"/>
                  </a:lnTo>
                  <a:cubicBezTo>
                    <a:pt x="0" y="19615"/>
                    <a:pt x="401" y="20049"/>
                    <a:pt x="901" y="20049"/>
                  </a:cubicBezTo>
                  <a:lnTo>
                    <a:pt x="24051" y="20049"/>
                  </a:lnTo>
                  <a:cubicBezTo>
                    <a:pt x="24584" y="20049"/>
                    <a:pt x="24985" y="19615"/>
                    <a:pt x="24985" y="19115"/>
                  </a:cubicBezTo>
                  <a:lnTo>
                    <a:pt x="24985" y="902"/>
                  </a:lnTo>
                  <a:cubicBezTo>
                    <a:pt x="24985" y="401"/>
                    <a:pt x="24584" y="1"/>
                    <a:pt x="2405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3802050" y="1104575"/>
              <a:ext cx="1968100" cy="1958925"/>
            </a:xfrm>
            <a:custGeom>
              <a:rect b="b" l="l" r="r" t="t"/>
              <a:pathLst>
                <a:path extrusionOk="0" h="78357" w="78724">
                  <a:moveTo>
                    <a:pt x="1" y="0"/>
                  </a:moveTo>
                  <a:lnTo>
                    <a:pt x="1" y="78356"/>
                  </a:lnTo>
                  <a:lnTo>
                    <a:pt x="78723" y="78356"/>
                  </a:lnTo>
                  <a:lnTo>
                    <a:pt x="787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3621100" y="1285525"/>
              <a:ext cx="1968925" cy="1958925"/>
            </a:xfrm>
            <a:custGeom>
              <a:rect b="b" l="l" r="r" t="t"/>
              <a:pathLst>
                <a:path extrusionOk="0" h="78357" w="78757">
                  <a:moveTo>
                    <a:pt x="0" y="1"/>
                  </a:moveTo>
                  <a:lnTo>
                    <a:pt x="0" y="78357"/>
                  </a:lnTo>
                  <a:lnTo>
                    <a:pt x="78756" y="78357"/>
                  </a:lnTo>
                  <a:lnTo>
                    <a:pt x="78756"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3621100" y="1383100"/>
              <a:ext cx="642975" cy="368625"/>
            </a:xfrm>
            <a:custGeom>
              <a:rect b="b" l="l" r="r" t="t"/>
              <a:pathLst>
                <a:path extrusionOk="0" h="14745" w="25719">
                  <a:moveTo>
                    <a:pt x="0" y="0"/>
                  </a:moveTo>
                  <a:lnTo>
                    <a:pt x="0" y="14744"/>
                  </a:lnTo>
                  <a:lnTo>
                    <a:pt x="25718" y="14744"/>
                  </a:lnTo>
                  <a:lnTo>
                    <a:pt x="2571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3621100" y="2120300"/>
              <a:ext cx="642975" cy="368625"/>
            </a:xfrm>
            <a:custGeom>
              <a:rect b="b" l="l" r="r" t="t"/>
              <a:pathLst>
                <a:path extrusionOk="0" h="14745" w="25719">
                  <a:moveTo>
                    <a:pt x="0" y="0"/>
                  </a:moveTo>
                  <a:lnTo>
                    <a:pt x="0" y="14744"/>
                  </a:lnTo>
                  <a:lnTo>
                    <a:pt x="25718" y="14744"/>
                  </a:lnTo>
                  <a:lnTo>
                    <a:pt x="2571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3621100" y="2488900"/>
              <a:ext cx="642975" cy="368600"/>
            </a:xfrm>
            <a:custGeom>
              <a:rect b="b" l="l" r="r" t="t"/>
              <a:pathLst>
                <a:path extrusionOk="0" h="14744" w="25719">
                  <a:moveTo>
                    <a:pt x="0" y="0"/>
                  </a:moveTo>
                  <a:lnTo>
                    <a:pt x="0" y="14744"/>
                  </a:lnTo>
                  <a:lnTo>
                    <a:pt x="25718" y="14744"/>
                  </a:lnTo>
                  <a:lnTo>
                    <a:pt x="2571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4264050" y="1383100"/>
              <a:ext cx="1293450" cy="1835500"/>
            </a:xfrm>
            <a:custGeom>
              <a:rect b="b" l="l" r="r" t="t"/>
              <a:pathLst>
                <a:path extrusionOk="0" h="73420" w="51738">
                  <a:moveTo>
                    <a:pt x="0" y="0"/>
                  </a:moveTo>
                  <a:lnTo>
                    <a:pt x="0" y="71518"/>
                  </a:lnTo>
                  <a:cubicBezTo>
                    <a:pt x="0" y="72552"/>
                    <a:pt x="834" y="73420"/>
                    <a:pt x="1902" y="73420"/>
                  </a:cubicBezTo>
                  <a:lnTo>
                    <a:pt x="49803" y="73420"/>
                  </a:lnTo>
                  <a:cubicBezTo>
                    <a:pt x="50870" y="73420"/>
                    <a:pt x="51737" y="72552"/>
                    <a:pt x="51737" y="71518"/>
                  </a:cubicBezTo>
                  <a:lnTo>
                    <a:pt x="517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3621100" y="1285525"/>
              <a:ext cx="1968925" cy="96775"/>
            </a:xfrm>
            <a:custGeom>
              <a:rect b="b" l="l" r="r" t="t"/>
              <a:pathLst>
                <a:path extrusionOk="0" h="3871" w="78757">
                  <a:moveTo>
                    <a:pt x="0" y="1"/>
                  </a:moveTo>
                  <a:lnTo>
                    <a:pt x="0" y="3870"/>
                  </a:lnTo>
                  <a:lnTo>
                    <a:pt x="78756" y="3870"/>
                  </a:lnTo>
                  <a:lnTo>
                    <a:pt x="7875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3677800" y="1313875"/>
              <a:ext cx="40050" cy="40050"/>
            </a:xfrm>
            <a:custGeom>
              <a:rect b="b" l="l" r="r" t="t"/>
              <a:pathLst>
                <a:path extrusionOk="0" h="1602" w="1602">
                  <a:moveTo>
                    <a:pt x="801" y="1"/>
                  </a:moveTo>
                  <a:cubicBezTo>
                    <a:pt x="367" y="1"/>
                    <a:pt x="0" y="368"/>
                    <a:pt x="0" y="801"/>
                  </a:cubicBezTo>
                  <a:cubicBezTo>
                    <a:pt x="0" y="1235"/>
                    <a:pt x="367" y="1602"/>
                    <a:pt x="801" y="1602"/>
                  </a:cubicBezTo>
                  <a:cubicBezTo>
                    <a:pt x="1235" y="1602"/>
                    <a:pt x="1602" y="1235"/>
                    <a:pt x="1602" y="801"/>
                  </a:cubicBezTo>
                  <a:cubicBezTo>
                    <a:pt x="1602" y="368"/>
                    <a:pt x="1235" y="1"/>
                    <a:pt x="80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3768700" y="1313875"/>
              <a:ext cx="39225" cy="40050"/>
            </a:xfrm>
            <a:custGeom>
              <a:rect b="b" l="l" r="r" t="t"/>
              <a:pathLst>
                <a:path extrusionOk="0" h="1602" w="1569">
                  <a:moveTo>
                    <a:pt x="768" y="1"/>
                  </a:moveTo>
                  <a:cubicBezTo>
                    <a:pt x="334" y="1"/>
                    <a:pt x="0" y="368"/>
                    <a:pt x="0" y="801"/>
                  </a:cubicBezTo>
                  <a:cubicBezTo>
                    <a:pt x="0" y="1235"/>
                    <a:pt x="334" y="1602"/>
                    <a:pt x="768" y="1602"/>
                  </a:cubicBezTo>
                  <a:cubicBezTo>
                    <a:pt x="1201" y="1602"/>
                    <a:pt x="1568" y="1235"/>
                    <a:pt x="1568" y="801"/>
                  </a:cubicBezTo>
                  <a:cubicBezTo>
                    <a:pt x="1568" y="368"/>
                    <a:pt x="1201" y="1"/>
                    <a:pt x="768"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3858750" y="1313875"/>
              <a:ext cx="39225" cy="40050"/>
            </a:xfrm>
            <a:custGeom>
              <a:rect b="b" l="l" r="r" t="t"/>
              <a:pathLst>
                <a:path extrusionOk="0" h="1602" w="1569">
                  <a:moveTo>
                    <a:pt x="801" y="1"/>
                  </a:moveTo>
                  <a:cubicBezTo>
                    <a:pt x="368" y="1"/>
                    <a:pt x="1" y="368"/>
                    <a:pt x="1" y="801"/>
                  </a:cubicBezTo>
                  <a:cubicBezTo>
                    <a:pt x="1" y="1235"/>
                    <a:pt x="368" y="1602"/>
                    <a:pt x="801" y="1602"/>
                  </a:cubicBezTo>
                  <a:cubicBezTo>
                    <a:pt x="1235" y="1602"/>
                    <a:pt x="1569" y="1235"/>
                    <a:pt x="1569" y="801"/>
                  </a:cubicBezTo>
                  <a:cubicBezTo>
                    <a:pt x="1569" y="368"/>
                    <a:pt x="1235" y="1"/>
                    <a:pt x="801"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4364125" y="1566575"/>
              <a:ext cx="813100" cy="652150"/>
            </a:xfrm>
            <a:custGeom>
              <a:rect b="b" l="l" r="r" t="t"/>
              <a:pathLst>
                <a:path extrusionOk="0" h="26086" w="32524">
                  <a:moveTo>
                    <a:pt x="1168" y="0"/>
                  </a:moveTo>
                  <a:cubicBezTo>
                    <a:pt x="501" y="0"/>
                    <a:pt x="0" y="534"/>
                    <a:pt x="0" y="1201"/>
                  </a:cubicBezTo>
                  <a:lnTo>
                    <a:pt x="0" y="24885"/>
                  </a:lnTo>
                  <a:cubicBezTo>
                    <a:pt x="0" y="25552"/>
                    <a:pt x="501" y="26085"/>
                    <a:pt x="1168" y="26085"/>
                  </a:cubicBezTo>
                  <a:lnTo>
                    <a:pt x="31323" y="26085"/>
                  </a:lnTo>
                  <a:cubicBezTo>
                    <a:pt x="31990" y="26085"/>
                    <a:pt x="32524" y="25552"/>
                    <a:pt x="32524" y="24885"/>
                  </a:cubicBezTo>
                  <a:lnTo>
                    <a:pt x="32524" y="1201"/>
                  </a:lnTo>
                  <a:cubicBezTo>
                    <a:pt x="32524" y="534"/>
                    <a:pt x="31990" y="0"/>
                    <a:pt x="31323"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4864475" y="2081100"/>
              <a:ext cx="624650" cy="501225"/>
            </a:xfrm>
            <a:custGeom>
              <a:rect b="b" l="l" r="r" t="t"/>
              <a:pathLst>
                <a:path extrusionOk="0" h="20049" w="24986">
                  <a:moveTo>
                    <a:pt x="901" y="0"/>
                  </a:moveTo>
                  <a:cubicBezTo>
                    <a:pt x="401" y="0"/>
                    <a:pt x="1" y="434"/>
                    <a:pt x="1" y="934"/>
                  </a:cubicBezTo>
                  <a:lnTo>
                    <a:pt x="1" y="19147"/>
                  </a:lnTo>
                  <a:cubicBezTo>
                    <a:pt x="1" y="19648"/>
                    <a:pt x="401" y="20048"/>
                    <a:pt x="901" y="20048"/>
                  </a:cubicBezTo>
                  <a:lnTo>
                    <a:pt x="24084" y="20048"/>
                  </a:lnTo>
                  <a:cubicBezTo>
                    <a:pt x="24585" y="20048"/>
                    <a:pt x="24985" y="19648"/>
                    <a:pt x="24985" y="19147"/>
                  </a:cubicBezTo>
                  <a:lnTo>
                    <a:pt x="24985" y="934"/>
                  </a:lnTo>
                  <a:cubicBezTo>
                    <a:pt x="24985" y="434"/>
                    <a:pt x="24585" y="0"/>
                    <a:pt x="2408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4530900" y="2428850"/>
              <a:ext cx="624650" cy="500375"/>
            </a:xfrm>
            <a:custGeom>
              <a:rect b="b" l="l" r="r" t="t"/>
              <a:pathLst>
                <a:path extrusionOk="0" h="20015" w="24986">
                  <a:moveTo>
                    <a:pt x="935" y="0"/>
                  </a:moveTo>
                  <a:cubicBezTo>
                    <a:pt x="401" y="0"/>
                    <a:pt x="1" y="401"/>
                    <a:pt x="1" y="901"/>
                  </a:cubicBezTo>
                  <a:lnTo>
                    <a:pt x="1" y="19114"/>
                  </a:lnTo>
                  <a:cubicBezTo>
                    <a:pt x="1" y="19614"/>
                    <a:pt x="401" y="20015"/>
                    <a:pt x="935" y="20015"/>
                  </a:cubicBezTo>
                  <a:lnTo>
                    <a:pt x="24085" y="20015"/>
                  </a:lnTo>
                  <a:cubicBezTo>
                    <a:pt x="24585" y="20015"/>
                    <a:pt x="24985" y="19614"/>
                    <a:pt x="24985" y="19114"/>
                  </a:cubicBezTo>
                  <a:lnTo>
                    <a:pt x="24985" y="901"/>
                  </a:lnTo>
                  <a:cubicBezTo>
                    <a:pt x="24985" y="401"/>
                    <a:pt x="24585" y="0"/>
                    <a:pt x="2408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3621100" y="1285525"/>
              <a:ext cx="1968925" cy="1958925"/>
            </a:xfrm>
            <a:custGeom>
              <a:rect b="b" l="l" r="r" t="t"/>
              <a:pathLst>
                <a:path extrusionOk="0" h="78357" w="78757">
                  <a:moveTo>
                    <a:pt x="0" y="1"/>
                  </a:moveTo>
                  <a:lnTo>
                    <a:pt x="0" y="78357"/>
                  </a:lnTo>
                  <a:lnTo>
                    <a:pt x="78756" y="78357"/>
                  </a:lnTo>
                  <a:lnTo>
                    <a:pt x="787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3440125" y="1465650"/>
              <a:ext cx="1968925" cy="1958925"/>
            </a:xfrm>
            <a:custGeom>
              <a:rect b="b" l="l" r="r" t="t"/>
              <a:pathLst>
                <a:path extrusionOk="0" h="78357" w="78757">
                  <a:moveTo>
                    <a:pt x="1" y="1"/>
                  </a:moveTo>
                  <a:lnTo>
                    <a:pt x="1" y="78357"/>
                  </a:lnTo>
                  <a:lnTo>
                    <a:pt x="78757" y="78357"/>
                  </a:lnTo>
                  <a:lnTo>
                    <a:pt x="78757" y="1"/>
                  </a:lnTo>
                  <a:close/>
                </a:path>
              </a:pathLst>
            </a:custGeom>
            <a:solidFill>
              <a:srgbClr val="7966E4">
                <a:alpha val="6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3440125" y="1563225"/>
              <a:ext cx="642975" cy="368625"/>
            </a:xfrm>
            <a:custGeom>
              <a:rect b="b" l="l" r="r" t="t"/>
              <a:pathLst>
                <a:path extrusionOk="0" h="14745" w="25719">
                  <a:moveTo>
                    <a:pt x="1" y="1"/>
                  </a:moveTo>
                  <a:lnTo>
                    <a:pt x="1" y="14744"/>
                  </a:lnTo>
                  <a:lnTo>
                    <a:pt x="25719" y="14744"/>
                  </a:lnTo>
                  <a:lnTo>
                    <a:pt x="25719" y="1"/>
                  </a:lnTo>
                  <a:close/>
                </a:path>
              </a:pathLst>
            </a:custGeom>
            <a:solidFill>
              <a:srgbClr val="000000">
                <a:alpha val="3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3440125" y="2300425"/>
              <a:ext cx="642975" cy="368625"/>
            </a:xfrm>
            <a:custGeom>
              <a:rect b="b" l="l" r="r" t="t"/>
              <a:pathLst>
                <a:path extrusionOk="0" h="14745" w="25719">
                  <a:moveTo>
                    <a:pt x="1" y="0"/>
                  </a:moveTo>
                  <a:lnTo>
                    <a:pt x="1" y="14744"/>
                  </a:lnTo>
                  <a:lnTo>
                    <a:pt x="25719" y="14744"/>
                  </a:lnTo>
                  <a:lnTo>
                    <a:pt x="25719" y="0"/>
                  </a:lnTo>
                  <a:close/>
                </a:path>
              </a:pathLst>
            </a:custGeom>
            <a:solidFill>
              <a:srgbClr val="000000">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3440125" y="2669850"/>
              <a:ext cx="642975" cy="368625"/>
            </a:xfrm>
            <a:custGeom>
              <a:rect b="b" l="l" r="r" t="t"/>
              <a:pathLst>
                <a:path extrusionOk="0" h="14745" w="25719">
                  <a:moveTo>
                    <a:pt x="1" y="1"/>
                  </a:moveTo>
                  <a:lnTo>
                    <a:pt x="1" y="14745"/>
                  </a:lnTo>
                  <a:lnTo>
                    <a:pt x="25719" y="14745"/>
                  </a:lnTo>
                  <a:lnTo>
                    <a:pt x="25719" y="1"/>
                  </a:lnTo>
                  <a:close/>
                </a:path>
              </a:pathLst>
            </a:custGeom>
            <a:solidFill>
              <a:srgbClr val="000000">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083075" y="1563225"/>
              <a:ext cx="1293450" cy="1836350"/>
            </a:xfrm>
            <a:custGeom>
              <a:rect b="b" l="l" r="r" t="t"/>
              <a:pathLst>
                <a:path extrusionOk="0" h="73454" w="51738">
                  <a:moveTo>
                    <a:pt x="1" y="1"/>
                  </a:moveTo>
                  <a:lnTo>
                    <a:pt x="1" y="71518"/>
                  </a:lnTo>
                  <a:cubicBezTo>
                    <a:pt x="1" y="72586"/>
                    <a:pt x="868" y="73453"/>
                    <a:pt x="1902" y="73453"/>
                  </a:cubicBezTo>
                  <a:lnTo>
                    <a:pt x="49837" y="73453"/>
                  </a:lnTo>
                  <a:cubicBezTo>
                    <a:pt x="50871" y="73453"/>
                    <a:pt x="51738" y="72586"/>
                    <a:pt x="51738" y="71518"/>
                  </a:cubicBezTo>
                  <a:lnTo>
                    <a:pt x="517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3440125" y="1465650"/>
              <a:ext cx="1968925" cy="97600"/>
            </a:xfrm>
            <a:custGeom>
              <a:rect b="b" l="l" r="r" t="t"/>
              <a:pathLst>
                <a:path extrusionOk="0" h="3904" w="78757">
                  <a:moveTo>
                    <a:pt x="1" y="1"/>
                  </a:moveTo>
                  <a:lnTo>
                    <a:pt x="1" y="3904"/>
                  </a:lnTo>
                  <a:lnTo>
                    <a:pt x="78757" y="3904"/>
                  </a:lnTo>
                  <a:lnTo>
                    <a:pt x="78757" y="1"/>
                  </a:lnTo>
                  <a:close/>
                </a:path>
              </a:pathLst>
            </a:custGeom>
            <a:solidFill>
              <a:srgbClr val="7966E4">
                <a:alpha val="6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3497675" y="1494850"/>
              <a:ext cx="39225" cy="39225"/>
            </a:xfrm>
            <a:custGeom>
              <a:rect b="b" l="l" r="r" t="t"/>
              <a:pathLst>
                <a:path extrusionOk="0" h="1569" w="1569">
                  <a:moveTo>
                    <a:pt x="767" y="0"/>
                  </a:moveTo>
                  <a:cubicBezTo>
                    <a:pt x="334" y="0"/>
                    <a:pt x="0" y="367"/>
                    <a:pt x="0" y="801"/>
                  </a:cubicBezTo>
                  <a:cubicBezTo>
                    <a:pt x="0" y="1235"/>
                    <a:pt x="334" y="1568"/>
                    <a:pt x="767" y="1568"/>
                  </a:cubicBezTo>
                  <a:cubicBezTo>
                    <a:pt x="1201" y="1568"/>
                    <a:pt x="1568" y="1235"/>
                    <a:pt x="1568" y="801"/>
                  </a:cubicBezTo>
                  <a:cubicBezTo>
                    <a:pt x="1568" y="367"/>
                    <a:pt x="1201" y="0"/>
                    <a:pt x="767"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3581050" y="1494850"/>
              <a:ext cx="46725" cy="40000"/>
            </a:xfrm>
            <a:custGeom>
              <a:rect b="b" l="l" r="r" t="t"/>
              <a:pathLst>
                <a:path extrusionOk="0" h="1600" w="1869">
                  <a:moveTo>
                    <a:pt x="1068" y="0"/>
                  </a:moveTo>
                  <a:cubicBezTo>
                    <a:pt x="335" y="0"/>
                    <a:pt x="1" y="868"/>
                    <a:pt x="501" y="1368"/>
                  </a:cubicBezTo>
                  <a:cubicBezTo>
                    <a:pt x="661" y="1528"/>
                    <a:pt x="859" y="1599"/>
                    <a:pt x="1054" y="1599"/>
                  </a:cubicBezTo>
                  <a:cubicBezTo>
                    <a:pt x="1468" y="1599"/>
                    <a:pt x="1869" y="1277"/>
                    <a:pt x="1869" y="801"/>
                  </a:cubicBezTo>
                  <a:cubicBezTo>
                    <a:pt x="1869" y="367"/>
                    <a:pt x="1502" y="0"/>
                    <a:pt x="1068"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3677800" y="1494850"/>
              <a:ext cx="40050" cy="39225"/>
            </a:xfrm>
            <a:custGeom>
              <a:rect b="b" l="l" r="r" t="t"/>
              <a:pathLst>
                <a:path extrusionOk="0" h="1569" w="1602">
                  <a:moveTo>
                    <a:pt x="801" y="0"/>
                  </a:moveTo>
                  <a:cubicBezTo>
                    <a:pt x="367" y="0"/>
                    <a:pt x="0" y="367"/>
                    <a:pt x="0" y="801"/>
                  </a:cubicBezTo>
                  <a:cubicBezTo>
                    <a:pt x="0" y="1235"/>
                    <a:pt x="367" y="1568"/>
                    <a:pt x="801" y="1568"/>
                  </a:cubicBezTo>
                  <a:cubicBezTo>
                    <a:pt x="1235" y="1568"/>
                    <a:pt x="1602" y="1235"/>
                    <a:pt x="1602" y="801"/>
                  </a:cubicBezTo>
                  <a:cubicBezTo>
                    <a:pt x="1602" y="367"/>
                    <a:pt x="1235" y="0"/>
                    <a:pt x="80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3331725" y="1418125"/>
              <a:ext cx="1221725" cy="979050"/>
            </a:xfrm>
            <a:custGeom>
              <a:rect b="b" l="l" r="r" t="t"/>
              <a:pathLst>
                <a:path extrusionOk="0" h="39162" w="48869">
                  <a:moveTo>
                    <a:pt x="1768" y="0"/>
                  </a:moveTo>
                  <a:cubicBezTo>
                    <a:pt x="801" y="0"/>
                    <a:pt x="0" y="768"/>
                    <a:pt x="0" y="1768"/>
                  </a:cubicBezTo>
                  <a:lnTo>
                    <a:pt x="0" y="37394"/>
                  </a:lnTo>
                  <a:cubicBezTo>
                    <a:pt x="0" y="38361"/>
                    <a:pt x="801" y="39162"/>
                    <a:pt x="1768" y="39162"/>
                  </a:cubicBezTo>
                  <a:lnTo>
                    <a:pt x="47067" y="39162"/>
                  </a:lnTo>
                  <a:cubicBezTo>
                    <a:pt x="48068" y="39162"/>
                    <a:pt x="48868" y="38361"/>
                    <a:pt x="48868" y="37394"/>
                  </a:cubicBezTo>
                  <a:lnTo>
                    <a:pt x="48868" y="1768"/>
                  </a:lnTo>
                  <a:cubicBezTo>
                    <a:pt x="48868" y="768"/>
                    <a:pt x="48068" y="0"/>
                    <a:pt x="47067" y="0"/>
                  </a:cubicBezTo>
                  <a:close/>
                </a:path>
              </a:pathLst>
            </a:custGeom>
            <a:solidFill>
              <a:srgbClr val="36338C">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4217350" y="1896800"/>
              <a:ext cx="938200" cy="752225"/>
            </a:xfrm>
            <a:custGeom>
              <a:rect b="b" l="l" r="r" t="t"/>
              <a:pathLst>
                <a:path extrusionOk="0" h="30089" w="37528">
                  <a:moveTo>
                    <a:pt x="1368" y="0"/>
                  </a:moveTo>
                  <a:cubicBezTo>
                    <a:pt x="601" y="0"/>
                    <a:pt x="0" y="601"/>
                    <a:pt x="0" y="1368"/>
                  </a:cubicBezTo>
                  <a:lnTo>
                    <a:pt x="0" y="28721"/>
                  </a:lnTo>
                  <a:cubicBezTo>
                    <a:pt x="0" y="29455"/>
                    <a:pt x="601" y="30089"/>
                    <a:pt x="1368" y="30089"/>
                  </a:cubicBezTo>
                  <a:lnTo>
                    <a:pt x="36160" y="30089"/>
                  </a:lnTo>
                  <a:cubicBezTo>
                    <a:pt x="36927" y="30089"/>
                    <a:pt x="37527" y="29455"/>
                    <a:pt x="37527" y="28721"/>
                  </a:cubicBezTo>
                  <a:lnTo>
                    <a:pt x="37527" y="1368"/>
                  </a:lnTo>
                  <a:cubicBezTo>
                    <a:pt x="37527" y="601"/>
                    <a:pt x="36927" y="0"/>
                    <a:pt x="36160" y="0"/>
                  </a:cubicBezTo>
                  <a:close/>
                </a:path>
              </a:pathLst>
            </a:custGeom>
            <a:solidFill>
              <a:srgbClr val="36338C">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4530900" y="2825800"/>
              <a:ext cx="939025" cy="752225"/>
            </a:xfrm>
            <a:custGeom>
              <a:rect b="b" l="l" r="r" t="t"/>
              <a:pathLst>
                <a:path extrusionOk="0" h="30089" w="37561">
                  <a:moveTo>
                    <a:pt x="1368" y="0"/>
                  </a:moveTo>
                  <a:cubicBezTo>
                    <a:pt x="635" y="0"/>
                    <a:pt x="1" y="601"/>
                    <a:pt x="1" y="1368"/>
                  </a:cubicBezTo>
                  <a:lnTo>
                    <a:pt x="1" y="28721"/>
                  </a:lnTo>
                  <a:cubicBezTo>
                    <a:pt x="1" y="29488"/>
                    <a:pt x="635" y="30089"/>
                    <a:pt x="1368" y="30089"/>
                  </a:cubicBezTo>
                  <a:lnTo>
                    <a:pt x="36160" y="30089"/>
                  </a:lnTo>
                  <a:cubicBezTo>
                    <a:pt x="36927" y="30089"/>
                    <a:pt x="37561" y="29488"/>
                    <a:pt x="37561" y="28721"/>
                  </a:cubicBezTo>
                  <a:lnTo>
                    <a:pt x="37561" y="1368"/>
                  </a:lnTo>
                  <a:cubicBezTo>
                    <a:pt x="37561" y="601"/>
                    <a:pt x="36927" y="0"/>
                    <a:pt x="36160" y="0"/>
                  </a:cubicBezTo>
                  <a:close/>
                </a:path>
              </a:pathLst>
            </a:custGeom>
            <a:solidFill>
              <a:srgbClr val="36338C">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2597025" y="1938500"/>
              <a:ext cx="264375" cy="708850"/>
            </a:xfrm>
            <a:custGeom>
              <a:rect b="b" l="l" r="r" t="t"/>
              <a:pathLst>
                <a:path extrusionOk="0" h="28354" w="10575">
                  <a:moveTo>
                    <a:pt x="6438" y="0"/>
                  </a:moveTo>
                  <a:cubicBezTo>
                    <a:pt x="5338" y="2169"/>
                    <a:pt x="4304" y="4337"/>
                    <a:pt x="3370" y="6538"/>
                  </a:cubicBezTo>
                  <a:cubicBezTo>
                    <a:pt x="2402" y="8740"/>
                    <a:pt x="1502" y="10975"/>
                    <a:pt x="701" y="13310"/>
                  </a:cubicBezTo>
                  <a:lnTo>
                    <a:pt x="434" y="14211"/>
                  </a:lnTo>
                  <a:cubicBezTo>
                    <a:pt x="367" y="14377"/>
                    <a:pt x="301" y="14611"/>
                    <a:pt x="267" y="14811"/>
                  </a:cubicBezTo>
                  <a:cubicBezTo>
                    <a:pt x="234" y="15011"/>
                    <a:pt x="201" y="15211"/>
                    <a:pt x="167" y="15378"/>
                  </a:cubicBezTo>
                  <a:cubicBezTo>
                    <a:pt x="67" y="16045"/>
                    <a:pt x="34" y="16746"/>
                    <a:pt x="34" y="17413"/>
                  </a:cubicBezTo>
                  <a:cubicBezTo>
                    <a:pt x="1" y="18647"/>
                    <a:pt x="67" y="19915"/>
                    <a:pt x="201" y="21149"/>
                  </a:cubicBezTo>
                  <a:cubicBezTo>
                    <a:pt x="434" y="23584"/>
                    <a:pt x="801" y="25986"/>
                    <a:pt x="1335" y="28354"/>
                  </a:cubicBezTo>
                  <a:lnTo>
                    <a:pt x="3603" y="28087"/>
                  </a:lnTo>
                  <a:cubicBezTo>
                    <a:pt x="3636" y="25752"/>
                    <a:pt x="3670" y="23384"/>
                    <a:pt x="3737" y="21049"/>
                  </a:cubicBezTo>
                  <a:cubicBezTo>
                    <a:pt x="3803" y="19915"/>
                    <a:pt x="3870" y="18747"/>
                    <a:pt x="3970" y="17646"/>
                  </a:cubicBezTo>
                  <a:cubicBezTo>
                    <a:pt x="4037" y="17146"/>
                    <a:pt x="4103" y="16646"/>
                    <a:pt x="4237" y="16145"/>
                  </a:cubicBezTo>
                  <a:cubicBezTo>
                    <a:pt x="4237" y="16045"/>
                    <a:pt x="4270" y="15945"/>
                    <a:pt x="4304" y="15845"/>
                  </a:cubicBezTo>
                  <a:cubicBezTo>
                    <a:pt x="4337" y="15745"/>
                    <a:pt x="4337" y="15712"/>
                    <a:pt x="4404" y="15612"/>
                  </a:cubicBezTo>
                  <a:lnTo>
                    <a:pt x="4704" y="14811"/>
                  </a:lnTo>
                  <a:cubicBezTo>
                    <a:pt x="5571" y="12709"/>
                    <a:pt x="6572" y="10575"/>
                    <a:pt x="7573" y="8440"/>
                  </a:cubicBezTo>
                  <a:lnTo>
                    <a:pt x="10575" y="2102"/>
                  </a:lnTo>
                  <a:lnTo>
                    <a:pt x="6438"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2612025" y="2623150"/>
              <a:ext cx="100950" cy="73425"/>
            </a:xfrm>
            <a:custGeom>
              <a:rect b="b" l="l" r="r" t="t"/>
              <a:pathLst>
                <a:path extrusionOk="0" h="2937" w="4038">
                  <a:moveTo>
                    <a:pt x="2970" y="1"/>
                  </a:moveTo>
                  <a:lnTo>
                    <a:pt x="768" y="67"/>
                  </a:lnTo>
                  <a:cubicBezTo>
                    <a:pt x="1" y="1335"/>
                    <a:pt x="635" y="2936"/>
                    <a:pt x="635" y="2936"/>
                  </a:cubicBezTo>
                  <a:lnTo>
                    <a:pt x="4037" y="2002"/>
                  </a:lnTo>
                  <a:lnTo>
                    <a:pt x="2970"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2627875" y="2673200"/>
              <a:ext cx="118450" cy="77575"/>
            </a:xfrm>
            <a:custGeom>
              <a:rect b="b" l="l" r="r" t="t"/>
              <a:pathLst>
                <a:path extrusionOk="0" h="3103" w="4738">
                  <a:moveTo>
                    <a:pt x="3403" y="0"/>
                  </a:moveTo>
                  <a:lnTo>
                    <a:pt x="1" y="934"/>
                  </a:lnTo>
                  <a:lnTo>
                    <a:pt x="1602" y="3102"/>
                  </a:lnTo>
                  <a:lnTo>
                    <a:pt x="4737" y="2869"/>
                  </a:lnTo>
                  <a:lnTo>
                    <a:pt x="3403"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3115725" y="1566450"/>
              <a:ext cx="16700" cy="21925"/>
            </a:xfrm>
            <a:custGeom>
              <a:rect b="b" l="l" r="r" t="t"/>
              <a:pathLst>
                <a:path extrusionOk="0" h="877" w="668">
                  <a:moveTo>
                    <a:pt x="277" y="1"/>
                  </a:moveTo>
                  <a:cubicBezTo>
                    <a:pt x="263" y="1"/>
                    <a:pt x="248" y="2"/>
                    <a:pt x="234" y="5"/>
                  </a:cubicBezTo>
                  <a:cubicBezTo>
                    <a:pt x="101" y="38"/>
                    <a:pt x="1" y="239"/>
                    <a:pt x="34" y="505"/>
                  </a:cubicBezTo>
                  <a:cubicBezTo>
                    <a:pt x="95" y="719"/>
                    <a:pt x="240" y="877"/>
                    <a:pt x="391" y="877"/>
                  </a:cubicBezTo>
                  <a:cubicBezTo>
                    <a:pt x="406" y="877"/>
                    <a:pt x="420" y="875"/>
                    <a:pt x="434" y="872"/>
                  </a:cubicBezTo>
                  <a:cubicBezTo>
                    <a:pt x="568" y="839"/>
                    <a:pt x="668" y="605"/>
                    <a:pt x="634" y="372"/>
                  </a:cubicBezTo>
                  <a:cubicBezTo>
                    <a:pt x="573" y="158"/>
                    <a:pt x="42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3121575" y="1589075"/>
              <a:ext cx="39200" cy="57575"/>
            </a:xfrm>
            <a:custGeom>
              <a:rect b="b" l="l" r="r" t="t"/>
              <a:pathLst>
                <a:path extrusionOk="0" h="2303" w="1568">
                  <a:moveTo>
                    <a:pt x="0" y="1"/>
                  </a:moveTo>
                  <a:lnTo>
                    <a:pt x="467" y="2302"/>
                  </a:lnTo>
                  <a:cubicBezTo>
                    <a:pt x="901" y="2302"/>
                    <a:pt x="1301" y="2136"/>
                    <a:pt x="1568" y="1835"/>
                  </a:cubicBezTo>
                  <a:cubicBezTo>
                    <a:pt x="968" y="1302"/>
                    <a:pt x="434" y="701"/>
                    <a:pt x="0" y="1"/>
                  </a:cubicBez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3082375" y="1531225"/>
              <a:ext cx="38125" cy="18675"/>
            </a:xfrm>
            <a:custGeom>
              <a:rect b="b" l="l" r="r" t="t"/>
              <a:pathLst>
                <a:path extrusionOk="0" h="747" w="1525">
                  <a:moveTo>
                    <a:pt x="1156" y="0"/>
                  </a:moveTo>
                  <a:cubicBezTo>
                    <a:pt x="750" y="0"/>
                    <a:pt x="358" y="193"/>
                    <a:pt x="67" y="513"/>
                  </a:cubicBezTo>
                  <a:cubicBezTo>
                    <a:pt x="0" y="580"/>
                    <a:pt x="67" y="747"/>
                    <a:pt x="201" y="747"/>
                  </a:cubicBezTo>
                  <a:cubicBezTo>
                    <a:pt x="234" y="747"/>
                    <a:pt x="267" y="714"/>
                    <a:pt x="301" y="714"/>
                  </a:cubicBezTo>
                  <a:cubicBezTo>
                    <a:pt x="511" y="443"/>
                    <a:pt x="829" y="308"/>
                    <a:pt x="1158" y="308"/>
                  </a:cubicBezTo>
                  <a:cubicBezTo>
                    <a:pt x="1195" y="308"/>
                    <a:pt x="1231" y="310"/>
                    <a:pt x="1268" y="313"/>
                  </a:cubicBezTo>
                  <a:cubicBezTo>
                    <a:pt x="1278" y="315"/>
                    <a:pt x="1289" y="316"/>
                    <a:pt x="1298" y="316"/>
                  </a:cubicBezTo>
                  <a:cubicBezTo>
                    <a:pt x="1474" y="316"/>
                    <a:pt x="1524" y="45"/>
                    <a:pt x="1335" y="13"/>
                  </a:cubicBezTo>
                  <a:cubicBezTo>
                    <a:pt x="1275" y="4"/>
                    <a:pt x="1215" y="0"/>
                    <a:pt x="11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2927250" y="1664125"/>
              <a:ext cx="234375" cy="252725"/>
            </a:xfrm>
            <a:custGeom>
              <a:rect b="b" l="l" r="r" t="t"/>
              <a:pathLst>
                <a:path extrusionOk="0" h="10109" w="9375">
                  <a:moveTo>
                    <a:pt x="701" y="1"/>
                  </a:moveTo>
                  <a:cubicBezTo>
                    <a:pt x="1135" y="2236"/>
                    <a:pt x="1569" y="6339"/>
                    <a:pt x="1" y="7840"/>
                  </a:cubicBezTo>
                  <a:cubicBezTo>
                    <a:pt x="1" y="7840"/>
                    <a:pt x="601" y="10108"/>
                    <a:pt x="4771" y="10108"/>
                  </a:cubicBezTo>
                  <a:cubicBezTo>
                    <a:pt x="9374" y="10108"/>
                    <a:pt x="6973" y="7840"/>
                    <a:pt x="6973" y="7840"/>
                  </a:cubicBezTo>
                  <a:cubicBezTo>
                    <a:pt x="4471" y="7239"/>
                    <a:pt x="4538" y="5405"/>
                    <a:pt x="4971" y="3637"/>
                  </a:cubicBezTo>
                  <a:lnTo>
                    <a:pt x="701"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2882225" y="1831750"/>
              <a:ext cx="255200" cy="51725"/>
            </a:xfrm>
            <a:custGeom>
              <a:rect b="b" l="l" r="r" t="t"/>
              <a:pathLst>
                <a:path extrusionOk="0" h="2069" w="10208">
                  <a:moveTo>
                    <a:pt x="5146" y="0"/>
                  </a:moveTo>
                  <a:cubicBezTo>
                    <a:pt x="3289" y="0"/>
                    <a:pt x="1361" y="145"/>
                    <a:pt x="835" y="301"/>
                  </a:cubicBezTo>
                  <a:cubicBezTo>
                    <a:pt x="1" y="534"/>
                    <a:pt x="401" y="1268"/>
                    <a:pt x="768" y="1935"/>
                  </a:cubicBezTo>
                  <a:lnTo>
                    <a:pt x="9741" y="2069"/>
                  </a:lnTo>
                  <a:cubicBezTo>
                    <a:pt x="9741" y="2069"/>
                    <a:pt x="10208" y="734"/>
                    <a:pt x="8473" y="267"/>
                  </a:cubicBezTo>
                  <a:cubicBezTo>
                    <a:pt x="7753" y="73"/>
                    <a:pt x="6467" y="0"/>
                    <a:pt x="5146"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2557000" y="4405250"/>
              <a:ext cx="41725" cy="17550"/>
            </a:xfrm>
            <a:custGeom>
              <a:rect b="b" l="l" r="r" t="t"/>
              <a:pathLst>
                <a:path extrusionOk="0" h="702" w="1669">
                  <a:moveTo>
                    <a:pt x="1268" y="134"/>
                  </a:moveTo>
                  <a:lnTo>
                    <a:pt x="1368" y="168"/>
                  </a:lnTo>
                  <a:cubicBezTo>
                    <a:pt x="1435" y="168"/>
                    <a:pt x="1468" y="201"/>
                    <a:pt x="1501" y="268"/>
                  </a:cubicBezTo>
                  <a:cubicBezTo>
                    <a:pt x="1535" y="401"/>
                    <a:pt x="1501" y="435"/>
                    <a:pt x="1501" y="468"/>
                  </a:cubicBezTo>
                  <a:cubicBezTo>
                    <a:pt x="1435" y="521"/>
                    <a:pt x="1293" y="543"/>
                    <a:pt x="1120" y="543"/>
                  </a:cubicBezTo>
                  <a:cubicBezTo>
                    <a:pt x="860" y="543"/>
                    <a:pt x="527" y="495"/>
                    <a:pt x="267" y="435"/>
                  </a:cubicBezTo>
                  <a:cubicBezTo>
                    <a:pt x="567" y="234"/>
                    <a:pt x="934" y="168"/>
                    <a:pt x="1268" y="134"/>
                  </a:cubicBezTo>
                  <a:close/>
                  <a:moveTo>
                    <a:pt x="1201" y="0"/>
                  </a:moveTo>
                  <a:cubicBezTo>
                    <a:pt x="753" y="0"/>
                    <a:pt x="62" y="368"/>
                    <a:pt x="34" y="368"/>
                  </a:cubicBezTo>
                  <a:cubicBezTo>
                    <a:pt x="0" y="401"/>
                    <a:pt x="0" y="401"/>
                    <a:pt x="0" y="435"/>
                  </a:cubicBezTo>
                  <a:cubicBezTo>
                    <a:pt x="0" y="468"/>
                    <a:pt x="34" y="501"/>
                    <a:pt x="34" y="501"/>
                  </a:cubicBezTo>
                  <a:cubicBezTo>
                    <a:pt x="301" y="601"/>
                    <a:pt x="567" y="635"/>
                    <a:pt x="834" y="668"/>
                  </a:cubicBezTo>
                  <a:cubicBezTo>
                    <a:pt x="923" y="690"/>
                    <a:pt x="1012" y="701"/>
                    <a:pt x="1100" y="701"/>
                  </a:cubicBezTo>
                  <a:cubicBezTo>
                    <a:pt x="1275" y="701"/>
                    <a:pt x="1446" y="657"/>
                    <a:pt x="1602" y="568"/>
                  </a:cubicBezTo>
                  <a:cubicBezTo>
                    <a:pt x="1668" y="468"/>
                    <a:pt x="1668" y="335"/>
                    <a:pt x="1635" y="201"/>
                  </a:cubicBezTo>
                  <a:cubicBezTo>
                    <a:pt x="1568" y="134"/>
                    <a:pt x="1501" y="34"/>
                    <a:pt x="1401" y="34"/>
                  </a:cubicBezTo>
                  <a:cubicBezTo>
                    <a:pt x="1344" y="11"/>
                    <a:pt x="1276" y="0"/>
                    <a:pt x="1201"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2557000" y="4385525"/>
              <a:ext cx="27550" cy="33100"/>
            </a:xfrm>
            <a:custGeom>
              <a:rect b="b" l="l" r="r" t="t"/>
              <a:pathLst>
                <a:path extrusionOk="0" h="1324" w="1102">
                  <a:moveTo>
                    <a:pt x="801" y="223"/>
                  </a:moveTo>
                  <a:cubicBezTo>
                    <a:pt x="868" y="256"/>
                    <a:pt x="868" y="323"/>
                    <a:pt x="868" y="323"/>
                  </a:cubicBezTo>
                  <a:cubicBezTo>
                    <a:pt x="868" y="523"/>
                    <a:pt x="401" y="957"/>
                    <a:pt x="34" y="1124"/>
                  </a:cubicBezTo>
                  <a:cubicBezTo>
                    <a:pt x="134" y="790"/>
                    <a:pt x="301" y="490"/>
                    <a:pt x="567" y="256"/>
                  </a:cubicBezTo>
                  <a:cubicBezTo>
                    <a:pt x="634" y="223"/>
                    <a:pt x="701" y="223"/>
                    <a:pt x="768" y="223"/>
                  </a:cubicBezTo>
                  <a:close/>
                  <a:moveTo>
                    <a:pt x="733" y="1"/>
                  </a:moveTo>
                  <a:cubicBezTo>
                    <a:pt x="669" y="1"/>
                    <a:pt x="607" y="17"/>
                    <a:pt x="567" y="56"/>
                  </a:cubicBezTo>
                  <a:cubicBezTo>
                    <a:pt x="167" y="323"/>
                    <a:pt x="0" y="1190"/>
                    <a:pt x="0" y="1224"/>
                  </a:cubicBezTo>
                  <a:cubicBezTo>
                    <a:pt x="0" y="1257"/>
                    <a:pt x="0" y="1290"/>
                    <a:pt x="34" y="1290"/>
                  </a:cubicBezTo>
                  <a:cubicBezTo>
                    <a:pt x="34" y="1290"/>
                    <a:pt x="34" y="1324"/>
                    <a:pt x="67" y="1324"/>
                  </a:cubicBezTo>
                  <a:lnTo>
                    <a:pt x="100" y="1324"/>
                  </a:lnTo>
                  <a:cubicBezTo>
                    <a:pt x="434" y="1157"/>
                    <a:pt x="1101" y="556"/>
                    <a:pt x="1101" y="223"/>
                  </a:cubicBezTo>
                  <a:cubicBezTo>
                    <a:pt x="1068" y="123"/>
                    <a:pt x="1001" y="23"/>
                    <a:pt x="868" y="23"/>
                  </a:cubicBezTo>
                  <a:cubicBezTo>
                    <a:pt x="826" y="9"/>
                    <a:pt x="779" y="1"/>
                    <a:pt x="733"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3104900" y="4476500"/>
              <a:ext cx="50050" cy="18850"/>
            </a:xfrm>
            <a:custGeom>
              <a:rect b="b" l="l" r="r" t="t"/>
              <a:pathLst>
                <a:path extrusionOk="0" h="754" w="2002">
                  <a:moveTo>
                    <a:pt x="1668" y="153"/>
                  </a:moveTo>
                  <a:cubicBezTo>
                    <a:pt x="1735" y="153"/>
                    <a:pt x="1768" y="186"/>
                    <a:pt x="1801" y="253"/>
                  </a:cubicBezTo>
                  <a:cubicBezTo>
                    <a:pt x="1868" y="353"/>
                    <a:pt x="1835" y="387"/>
                    <a:pt x="1801" y="420"/>
                  </a:cubicBezTo>
                  <a:cubicBezTo>
                    <a:pt x="1723" y="537"/>
                    <a:pt x="1428" y="586"/>
                    <a:pt x="1082" y="586"/>
                  </a:cubicBezTo>
                  <a:cubicBezTo>
                    <a:pt x="838" y="586"/>
                    <a:pt x="568" y="562"/>
                    <a:pt x="334" y="520"/>
                  </a:cubicBezTo>
                  <a:cubicBezTo>
                    <a:pt x="701" y="320"/>
                    <a:pt x="1101" y="220"/>
                    <a:pt x="1534" y="186"/>
                  </a:cubicBezTo>
                  <a:lnTo>
                    <a:pt x="1534" y="153"/>
                  </a:lnTo>
                  <a:close/>
                  <a:moveTo>
                    <a:pt x="1536" y="0"/>
                  </a:moveTo>
                  <a:cubicBezTo>
                    <a:pt x="998" y="0"/>
                    <a:pt x="127" y="490"/>
                    <a:pt x="67" y="520"/>
                  </a:cubicBezTo>
                  <a:cubicBezTo>
                    <a:pt x="0" y="553"/>
                    <a:pt x="0" y="620"/>
                    <a:pt x="67" y="653"/>
                  </a:cubicBezTo>
                  <a:cubicBezTo>
                    <a:pt x="400" y="720"/>
                    <a:pt x="701" y="754"/>
                    <a:pt x="1034" y="754"/>
                  </a:cubicBezTo>
                  <a:cubicBezTo>
                    <a:pt x="1434" y="754"/>
                    <a:pt x="1801" y="687"/>
                    <a:pt x="1935" y="520"/>
                  </a:cubicBezTo>
                  <a:cubicBezTo>
                    <a:pt x="2001" y="420"/>
                    <a:pt x="2001" y="287"/>
                    <a:pt x="1935" y="186"/>
                  </a:cubicBezTo>
                  <a:cubicBezTo>
                    <a:pt x="1868" y="120"/>
                    <a:pt x="1801" y="53"/>
                    <a:pt x="1701" y="20"/>
                  </a:cubicBezTo>
                  <a:cubicBezTo>
                    <a:pt x="1651" y="6"/>
                    <a:pt x="1596" y="0"/>
                    <a:pt x="1536"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3104900" y="4458425"/>
              <a:ext cx="30875" cy="34425"/>
            </a:xfrm>
            <a:custGeom>
              <a:rect b="b" l="l" r="r" t="t"/>
              <a:pathLst>
                <a:path extrusionOk="0" h="1377" w="1235">
                  <a:moveTo>
                    <a:pt x="934" y="142"/>
                  </a:moveTo>
                  <a:cubicBezTo>
                    <a:pt x="1067" y="142"/>
                    <a:pt x="1067" y="209"/>
                    <a:pt x="1067" y="209"/>
                  </a:cubicBezTo>
                  <a:cubicBezTo>
                    <a:pt x="1101" y="409"/>
                    <a:pt x="600" y="943"/>
                    <a:pt x="234" y="1176"/>
                  </a:cubicBezTo>
                  <a:cubicBezTo>
                    <a:pt x="267" y="809"/>
                    <a:pt x="400" y="476"/>
                    <a:pt x="634" y="209"/>
                  </a:cubicBezTo>
                  <a:cubicBezTo>
                    <a:pt x="701" y="176"/>
                    <a:pt x="767" y="142"/>
                    <a:pt x="867" y="142"/>
                  </a:cubicBezTo>
                  <a:close/>
                  <a:moveTo>
                    <a:pt x="827" y="0"/>
                  </a:moveTo>
                  <a:cubicBezTo>
                    <a:pt x="710" y="0"/>
                    <a:pt x="583" y="60"/>
                    <a:pt x="500" y="142"/>
                  </a:cubicBezTo>
                  <a:cubicBezTo>
                    <a:pt x="100" y="442"/>
                    <a:pt x="33" y="1276"/>
                    <a:pt x="33" y="1310"/>
                  </a:cubicBezTo>
                  <a:cubicBezTo>
                    <a:pt x="0" y="1343"/>
                    <a:pt x="33" y="1343"/>
                    <a:pt x="33" y="1376"/>
                  </a:cubicBezTo>
                  <a:lnTo>
                    <a:pt x="133" y="1376"/>
                  </a:lnTo>
                  <a:cubicBezTo>
                    <a:pt x="500" y="1210"/>
                    <a:pt x="1234" y="543"/>
                    <a:pt x="1168" y="209"/>
                  </a:cubicBezTo>
                  <a:cubicBezTo>
                    <a:pt x="1168" y="142"/>
                    <a:pt x="1101" y="9"/>
                    <a:pt x="901" y="9"/>
                  </a:cubicBezTo>
                  <a:cubicBezTo>
                    <a:pt x="877" y="3"/>
                    <a:pt x="852" y="0"/>
                    <a:pt x="827"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3023175" y="4313525"/>
              <a:ext cx="84250" cy="177650"/>
            </a:xfrm>
            <a:custGeom>
              <a:rect b="b" l="l" r="r" t="t"/>
              <a:pathLst>
                <a:path extrusionOk="0" h="7106" w="3370">
                  <a:moveTo>
                    <a:pt x="334" y="1"/>
                  </a:moveTo>
                  <a:lnTo>
                    <a:pt x="0" y="7106"/>
                  </a:lnTo>
                  <a:lnTo>
                    <a:pt x="3069" y="7106"/>
                  </a:lnTo>
                  <a:lnTo>
                    <a:pt x="3369"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2471925" y="4234300"/>
              <a:ext cx="133475" cy="181000"/>
            </a:xfrm>
            <a:custGeom>
              <a:rect b="b" l="l" r="r" t="t"/>
              <a:pathLst>
                <a:path extrusionOk="0" h="7240" w="5339">
                  <a:moveTo>
                    <a:pt x="2269" y="1"/>
                  </a:moveTo>
                  <a:lnTo>
                    <a:pt x="1" y="6906"/>
                  </a:lnTo>
                  <a:lnTo>
                    <a:pt x="3036" y="7239"/>
                  </a:lnTo>
                  <a:lnTo>
                    <a:pt x="5338" y="334"/>
                  </a:lnTo>
                  <a:lnTo>
                    <a:pt x="2269"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2436900" y="4397550"/>
              <a:ext cx="235400" cy="105550"/>
            </a:xfrm>
            <a:custGeom>
              <a:rect b="b" l="l" r="r" t="t"/>
              <a:pathLst>
                <a:path extrusionOk="0" h="4222" w="9416">
                  <a:moveTo>
                    <a:pt x="1203" y="0"/>
                  </a:moveTo>
                  <a:cubicBezTo>
                    <a:pt x="1102" y="0"/>
                    <a:pt x="1024" y="65"/>
                    <a:pt x="968" y="176"/>
                  </a:cubicBezTo>
                  <a:lnTo>
                    <a:pt x="101" y="2811"/>
                  </a:lnTo>
                  <a:cubicBezTo>
                    <a:pt x="1" y="3078"/>
                    <a:pt x="168" y="3378"/>
                    <a:pt x="468" y="3411"/>
                  </a:cubicBezTo>
                  <a:cubicBezTo>
                    <a:pt x="1669" y="3511"/>
                    <a:pt x="2269" y="3511"/>
                    <a:pt x="3770" y="3678"/>
                  </a:cubicBezTo>
                  <a:cubicBezTo>
                    <a:pt x="4704" y="3778"/>
                    <a:pt x="6572" y="4078"/>
                    <a:pt x="7873" y="4212"/>
                  </a:cubicBezTo>
                  <a:cubicBezTo>
                    <a:pt x="7938" y="4219"/>
                    <a:pt x="8000" y="4222"/>
                    <a:pt x="8060" y="4222"/>
                  </a:cubicBezTo>
                  <a:cubicBezTo>
                    <a:pt x="9169" y="4222"/>
                    <a:pt x="9415" y="3102"/>
                    <a:pt x="8941" y="2944"/>
                  </a:cubicBezTo>
                  <a:cubicBezTo>
                    <a:pt x="6639" y="2177"/>
                    <a:pt x="5838" y="1376"/>
                    <a:pt x="5171" y="609"/>
                  </a:cubicBezTo>
                  <a:cubicBezTo>
                    <a:pt x="5038" y="476"/>
                    <a:pt x="4871" y="376"/>
                    <a:pt x="4671" y="376"/>
                  </a:cubicBezTo>
                  <a:lnTo>
                    <a:pt x="1269" y="9"/>
                  </a:lnTo>
                  <a:cubicBezTo>
                    <a:pt x="1246" y="3"/>
                    <a:pt x="1224" y="0"/>
                    <a:pt x="12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2993150" y="4481975"/>
              <a:ext cx="298575" cy="87600"/>
            </a:xfrm>
            <a:custGeom>
              <a:rect b="b" l="l" r="r" t="t"/>
              <a:pathLst>
                <a:path extrusionOk="0" h="3504" w="11943">
                  <a:moveTo>
                    <a:pt x="934" y="1"/>
                  </a:moveTo>
                  <a:cubicBezTo>
                    <a:pt x="801" y="1"/>
                    <a:pt x="701" y="101"/>
                    <a:pt x="667" y="234"/>
                  </a:cubicBezTo>
                  <a:lnTo>
                    <a:pt x="67" y="2936"/>
                  </a:lnTo>
                  <a:cubicBezTo>
                    <a:pt x="0" y="3237"/>
                    <a:pt x="200" y="3503"/>
                    <a:pt x="501" y="3503"/>
                  </a:cubicBezTo>
                  <a:cubicBezTo>
                    <a:pt x="1701" y="3470"/>
                    <a:pt x="3436" y="3403"/>
                    <a:pt x="4970" y="3403"/>
                  </a:cubicBezTo>
                  <a:cubicBezTo>
                    <a:pt x="6738" y="3403"/>
                    <a:pt x="8273" y="3503"/>
                    <a:pt x="10341" y="3503"/>
                  </a:cubicBezTo>
                  <a:cubicBezTo>
                    <a:pt x="11608" y="3503"/>
                    <a:pt x="11942" y="2236"/>
                    <a:pt x="11442" y="2102"/>
                  </a:cubicBezTo>
                  <a:cubicBezTo>
                    <a:pt x="9040" y="1569"/>
                    <a:pt x="7072" y="1535"/>
                    <a:pt x="5004" y="268"/>
                  </a:cubicBezTo>
                  <a:cubicBezTo>
                    <a:pt x="4770" y="101"/>
                    <a:pt x="4537" y="34"/>
                    <a:pt x="42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3175775" y="1871775"/>
              <a:ext cx="610450" cy="194425"/>
            </a:xfrm>
            <a:custGeom>
              <a:rect b="b" l="l" r="r" t="t"/>
              <a:pathLst>
                <a:path extrusionOk="0" h="7777" w="24418">
                  <a:moveTo>
                    <a:pt x="23150" y="1"/>
                  </a:moveTo>
                  <a:cubicBezTo>
                    <a:pt x="21349" y="835"/>
                    <a:pt x="19481" y="1669"/>
                    <a:pt x="17713" y="2402"/>
                  </a:cubicBezTo>
                  <a:cubicBezTo>
                    <a:pt x="16846" y="2769"/>
                    <a:pt x="15978" y="3070"/>
                    <a:pt x="15111" y="3303"/>
                  </a:cubicBezTo>
                  <a:cubicBezTo>
                    <a:pt x="14911" y="3370"/>
                    <a:pt x="14711" y="3403"/>
                    <a:pt x="14544" y="3437"/>
                  </a:cubicBezTo>
                  <a:cubicBezTo>
                    <a:pt x="14477" y="3470"/>
                    <a:pt x="14377" y="3470"/>
                    <a:pt x="14311" y="3470"/>
                  </a:cubicBezTo>
                  <a:lnTo>
                    <a:pt x="12743" y="3470"/>
                  </a:lnTo>
                  <a:cubicBezTo>
                    <a:pt x="10841" y="3337"/>
                    <a:pt x="8973" y="3070"/>
                    <a:pt x="7105" y="2636"/>
                  </a:cubicBezTo>
                  <a:cubicBezTo>
                    <a:pt x="6171" y="2436"/>
                    <a:pt x="5204" y="2202"/>
                    <a:pt x="4303" y="1935"/>
                  </a:cubicBezTo>
                  <a:cubicBezTo>
                    <a:pt x="3369" y="1669"/>
                    <a:pt x="2402" y="1368"/>
                    <a:pt x="1535" y="1102"/>
                  </a:cubicBezTo>
                  <a:lnTo>
                    <a:pt x="0" y="5505"/>
                  </a:lnTo>
                  <a:cubicBezTo>
                    <a:pt x="1068" y="5872"/>
                    <a:pt x="2069" y="6139"/>
                    <a:pt x="3069" y="6439"/>
                  </a:cubicBezTo>
                  <a:cubicBezTo>
                    <a:pt x="4103" y="6739"/>
                    <a:pt x="5137" y="6939"/>
                    <a:pt x="6205" y="7173"/>
                  </a:cubicBezTo>
                  <a:cubicBezTo>
                    <a:pt x="8187" y="7575"/>
                    <a:pt x="10198" y="7777"/>
                    <a:pt x="12238" y="7777"/>
                  </a:cubicBezTo>
                  <a:cubicBezTo>
                    <a:pt x="12395" y="7777"/>
                    <a:pt x="12552" y="7775"/>
                    <a:pt x="12709" y="7773"/>
                  </a:cubicBezTo>
                  <a:cubicBezTo>
                    <a:pt x="13277" y="7773"/>
                    <a:pt x="13844" y="7740"/>
                    <a:pt x="14411" y="7673"/>
                  </a:cubicBezTo>
                  <a:lnTo>
                    <a:pt x="14644" y="7640"/>
                  </a:lnTo>
                  <a:lnTo>
                    <a:pt x="14911" y="7606"/>
                  </a:lnTo>
                  <a:cubicBezTo>
                    <a:pt x="15111" y="7540"/>
                    <a:pt x="15278" y="7506"/>
                    <a:pt x="15445" y="7473"/>
                  </a:cubicBezTo>
                  <a:cubicBezTo>
                    <a:pt x="15745" y="7406"/>
                    <a:pt x="16045" y="7306"/>
                    <a:pt x="16345" y="7173"/>
                  </a:cubicBezTo>
                  <a:cubicBezTo>
                    <a:pt x="17379" y="6739"/>
                    <a:pt x="18380" y="6239"/>
                    <a:pt x="19348" y="5672"/>
                  </a:cubicBezTo>
                  <a:cubicBezTo>
                    <a:pt x="21149" y="4571"/>
                    <a:pt x="22850" y="3303"/>
                    <a:pt x="24418" y="1902"/>
                  </a:cubicBezTo>
                  <a:lnTo>
                    <a:pt x="23150"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2645400" y="1875125"/>
              <a:ext cx="268625" cy="334425"/>
            </a:xfrm>
            <a:custGeom>
              <a:rect b="b" l="l" r="r" t="t"/>
              <a:pathLst>
                <a:path extrusionOk="0" h="13377" w="10745">
                  <a:moveTo>
                    <a:pt x="6595" y="1"/>
                  </a:moveTo>
                  <a:cubicBezTo>
                    <a:pt x="6329" y="1"/>
                    <a:pt x="6053" y="33"/>
                    <a:pt x="5771" y="100"/>
                  </a:cubicBezTo>
                  <a:cubicBezTo>
                    <a:pt x="2902" y="734"/>
                    <a:pt x="0" y="9140"/>
                    <a:pt x="0" y="9140"/>
                  </a:cubicBezTo>
                  <a:lnTo>
                    <a:pt x="5904" y="13376"/>
                  </a:lnTo>
                  <a:cubicBezTo>
                    <a:pt x="5904" y="13376"/>
                    <a:pt x="7572" y="9474"/>
                    <a:pt x="9207" y="6071"/>
                  </a:cubicBezTo>
                  <a:cubicBezTo>
                    <a:pt x="10744" y="2845"/>
                    <a:pt x="9094" y="1"/>
                    <a:pt x="6595"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2645400" y="1875125"/>
              <a:ext cx="268625" cy="334425"/>
            </a:xfrm>
            <a:custGeom>
              <a:rect b="b" l="l" r="r" t="t"/>
              <a:pathLst>
                <a:path extrusionOk="0" h="13377" w="10745">
                  <a:moveTo>
                    <a:pt x="6595" y="1"/>
                  </a:moveTo>
                  <a:cubicBezTo>
                    <a:pt x="6329" y="1"/>
                    <a:pt x="6053" y="33"/>
                    <a:pt x="5771" y="100"/>
                  </a:cubicBezTo>
                  <a:cubicBezTo>
                    <a:pt x="2902" y="734"/>
                    <a:pt x="0" y="9140"/>
                    <a:pt x="0" y="9140"/>
                  </a:cubicBezTo>
                  <a:lnTo>
                    <a:pt x="5904" y="13376"/>
                  </a:lnTo>
                  <a:cubicBezTo>
                    <a:pt x="5904" y="13376"/>
                    <a:pt x="7572" y="9474"/>
                    <a:pt x="9207" y="6071"/>
                  </a:cubicBezTo>
                  <a:cubicBezTo>
                    <a:pt x="10744" y="2845"/>
                    <a:pt x="9094" y="1"/>
                    <a:pt x="6595"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2789675" y="1857600"/>
              <a:ext cx="511200" cy="685525"/>
            </a:xfrm>
            <a:custGeom>
              <a:rect b="b" l="l" r="r" t="t"/>
              <a:pathLst>
                <a:path extrusionOk="0" h="27421" w="20448">
                  <a:moveTo>
                    <a:pt x="8977" y="1"/>
                  </a:moveTo>
                  <a:cubicBezTo>
                    <a:pt x="7814" y="1"/>
                    <a:pt x="6655" y="34"/>
                    <a:pt x="5504" y="101"/>
                  </a:cubicBezTo>
                  <a:cubicBezTo>
                    <a:pt x="3669" y="201"/>
                    <a:pt x="1835" y="434"/>
                    <a:pt x="0" y="801"/>
                  </a:cubicBezTo>
                  <a:cubicBezTo>
                    <a:pt x="2435" y="12643"/>
                    <a:pt x="867" y="24919"/>
                    <a:pt x="967" y="27420"/>
                  </a:cubicBezTo>
                  <a:lnTo>
                    <a:pt x="17346" y="27420"/>
                  </a:lnTo>
                  <a:cubicBezTo>
                    <a:pt x="20448" y="4637"/>
                    <a:pt x="17179" y="935"/>
                    <a:pt x="17179" y="935"/>
                  </a:cubicBezTo>
                  <a:cubicBezTo>
                    <a:pt x="15645" y="534"/>
                    <a:pt x="14043" y="268"/>
                    <a:pt x="12476" y="101"/>
                  </a:cubicBezTo>
                  <a:cubicBezTo>
                    <a:pt x="11308" y="34"/>
                    <a:pt x="10141" y="1"/>
                    <a:pt x="8977" y="1"/>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2789675" y="1857600"/>
              <a:ext cx="511200" cy="685525"/>
            </a:xfrm>
            <a:custGeom>
              <a:rect b="b" l="l" r="r" t="t"/>
              <a:pathLst>
                <a:path extrusionOk="0" h="27421" w="20448">
                  <a:moveTo>
                    <a:pt x="8977" y="1"/>
                  </a:moveTo>
                  <a:cubicBezTo>
                    <a:pt x="7814" y="1"/>
                    <a:pt x="6655" y="34"/>
                    <a:pt x="5504" y="101"/>
                  </a:cubicBezTo>
                  <a:cubicBezTo>
                    <a:pt x="3669" y="201"/>
                    <a:pt x="1835" y="434"/>
                    <a:pt x="0" y="801"/>
                  </a:cubicBezTo>
                  <a:cubicBezTo>
                    <a:pt x="2435" y="12643"/>
                    <a:pt x="867" y="24919"/>
                    <a:pt x="967" y="27420"/>
                  </a:cubicBezTo>
                  <a:lnTo>
                    <a:pt x="17346" y="27420"/>
                  </a:lnTo>
                  <a:cubicBezTo>
                    <a:pt x="20448" y="4637"/>
                    <a:pt x="17179" y="935"/>
                    <a:pt x="17179" y="935"/>
                  </a:cubicBezTo>
                  <a:cubicBezTo>
                    <a:pt x="15645" y="534"/>
                    <a:pt x="14043" y="268"/>
                    <a:pt x="12476" y="101"/>
                  </a:cubicBezTo>
                  <a:cubicBezTo>
                    <a:pt x="11308" y="34"/>
                    <a:pt x="10141" y="1"/>
                    <a:pt x="8977" y="1"/>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3128250" y="1875125"/>
              <a:ext cx="128450" cy="246025"/>
            </a:xfrm>
            <a:custGeom>
              <a:rect b="b" l="l" r="r" t="t"/>
              <a:pathLst>
                <a:path extrusionOk="0" h="9841" w="5138">
                  <a:moveTo>
                    <a:pt x="2669" y="0"/>
                  </a:moveTo>
                  <a:cubicBezTo>
                    <a:pt x="867" y="200"/>
                    <a:pt x="0" y="2268"/>
                    <a:pt x="467" y="4437"/>
                  </a:cubicBezTo>
                  <a:cubicBezTo>
                    <a:pt x="834" y="6038"/>
                    <a:pt x="3169" y="8206"/>
                    <a:pt x="5137" y="9841"/>
                  </a:cubicBezTo>
                  <a:cubicBezTo>
                    <a:pt x="5104" y="1902"/>
                    <a:pt x="3636" y="234"/>
                    <a:pt x="3636" y="234"/>
                  </a:cubicBezTo>
                  <a:cubicBezTo>
                    <a:pt x="3636" y="234"/>
                    <a:pt x="3269" y="134"/>
                    <a:pt x="2669" y="0"/>
                  </a:cubicBezTo>
                  <a:close/>
                </a:path>
              </a:pathLst>
            </a:custGeom>
            <a:solidFill>
              <a:srgbClr val="000000">
                <a:alpha val="38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3086000" y="1871725"/>
              <a:ext cx="336650" cy="251925"/>
            </a:xfrm>
            <a:custGeom>
              <a:rect b="b" l="l" r="r" t="t"/>
              <a:pathLst>
                <a:path extrusionOk="0" h="10077" w="13466">
                  <a:moveTo>
                    <a:pt x="3314" y="0"/>
                  </a:moveTo>
                  <a:cubicBezTo>
                    <a:pt x="589" y="0"/>
                    <a:pt x="1" y="2787"/>
                    <a:pt x="1323" y="5073"/>
                  </a:cubicBezTo>
                  <a:cubicBezTo>
                    <a:pt x="2757" y="7608"/>
                    <a:pt x="10763" y="10077"/>
                    <a:pt x="10763" y="10077"/>
                  </a:cubicBezTo>
                  <a:lnTo>
                    <a:pt x="13465" y="2905"/>
                  </a:lnTo>
                  <a:cubicBezTo>
                    <a:pt x="13465" y="2905"/>
                    <a:pt x="8862" y="1637"/>
                    <a:pt x="5326" y="403"/>
                  </a:cubicBezTo>
                  <a:cubicBezTo>
                    <a:pt x="4559" y="124"/>
                    <a:pt x="3889" y="0"/>
                    <a:pt x="3314"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3086000" y="1871725"/>
              <a:ext cx="336650" cy="251925"/>
            </a:xfrm>
            <a:custGeom>
              <a:rect b="b" l="l" r="r" t="t"/>
              <a:pathLst>
                <a:path extrusionOk="0" h="10077" w="13466">
                  <a:moveTo>
                    <a:pt x="3314" y="0"/>
                  </a:moveTo>
                  <a:cubicBezTo>
                    <a:pt x="589" y="0"/>
                    <a:pt x="1" y="2787"/>
                    <a:pt x="1323" y="5073"/>
                  </a:cubicBezTo>
                  <a:cubicBezTo>
                    <a:pt x="2757" y="7608"/>
                    <a:pt x="10763" y="10077"/>
                    <a:pt x="10763" y="10077"/>
                  </a:cubicBezTo>
                  <a:lnTo>
                    <a:pt x="13465" y="2905"/>
                  </a:lnTo>
                  <a:cubicBezTo>
                    <a:pt x="13465" y="2905"/>
                    <a:pt x="8862" y="1637"/>
                    <a:pt x="5326" y="403"/>
                  </a:cubicBezTo>
                  <a:cubicBezTo>
                    <a:pt x="4559" y="124"/>
                    <a:pt x="3889" y="0"/>
                    <a:pt x="3314" y="0"/>
                  </a:cubicBezTo>
                  <a:close/>
                </a:path>
              </a:pathLst>
            </a:custGeom>
            <a:solidFill>
              <a:srgbClr val="796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3741175" y="1809225"/>
              <a:ext cx="94250" cy="111775"/>
            </a:xfrm>
            <a:custGeom>
              <a:rect b="b" l="l" r="r" t="t"/>
              <a:pathLst>
                <a:path extrusionOk="0" h="4471" w="3770">
                  <a:moveTo>
                    <a:pt x="534" y="1"/>
                  </a:moveTo>
                  <a:lnTo>
                    <a:pt x="1" y="3203"/>
                  </a:lnTo>
                  <a:lnTo>
                    <a:pt x="1702" y="4471"/>
                  </a:lnTo>
                  <a:cubicBezTo>
                    <a:pt x="3770" y="3637"/>
                    <a:pt x="3336" y="802"/>
                    <a:pt x="3336" y="802"/>
                  </a:cubicBezTo>
                  <a:lnTo>
                    <a:pt x="534"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3754525" y="1739175"/>
              <a:ext cx="90075" cy="90100"/>
            </a:xfrm>
            <a:custGeom>
              <a:rect b="b" l="l" r="r" t="t"/>
              <a:pathLst>
                <a:path extrusionOk="0" h="3604" w="3603">
                  <a:moveTo>
                    <a:pt x="1201" y="1"/>
                  </a:moveTo>
                  <a:lnTo>
                    <a:pt x="0" y="2803"/>
                  </a:lnTo>
                  <a:lnTo>
                    <a:pt x="2802" y="3604"/>
                  </a:lnTo>
                  <a:lnTo>
                    <a:pt x="3603" y="2002"/>
                  </a:lnTo>
                  <a:lnTo>
                    <a:pt x="1201"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3027325" y="4313525"/>
              <a:ext cx="80100" cy="91750"/>
            </a:xfrm>
            <a:custGeom>
              <a:rect b="b" l="l" r="r" t="t"/>
              <a:pathLst>
                <a:path extrusionOk="0" h="3670" w="3204">
                  <a:moveTo>
                    <a:pt x="134" y="1"/>
                  </a:moveTo>
                  <a:lnTo>
                    <a:pt x="1" y="3670"/>
                  </a:lnTo>
                  <a:lnTo>
                    <a:pt x="3070" y="3670"/>
                  </a:lnTo>
                  <a:lnTo>
                    <a:pt x="3203" y="1"/>
                  </a:lnTo>
                  <a:close/>
                </a:path>
              </a:pathLst>
            </a:custGeom>
            <a:solidFill>
              <a:srgbClr val="000000">
                <a:alpha val="4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2499450" y="4234300"/>
              <a:ext cx="105950" cy="97600"/>
            </a:xfrm>
            <a:custGeom>
              <a:rect b="b" l="l" r="r" t="t"/>
              <a:pathLst>
                <a:path extrusionOk="0" h="3904" w="4238">
                  <a:moveTo>
                    <a:pt x="1168" y="1"/>
                  </a:moveTo>
                  <a:lnTo>
                    <a:pt x="1" y="3570"/>
                  </a:lnTo>
                  <a:lnTo>
                    <a:pt x="3036" y="3904"/>
                  </a:lnTo>
                  <a:lnTo>
                    <a:pt x="4237" y="334"/>
                  </a:lnTo>
                  <a:lnTo>
                    <a:pt x="1168" y="1"/>
                  </a:lnTo>
                  <a:close/>
                </a:path>
              </a:pathLst>
            </a:custGeom>
            <a:solidFill>
              <a:srgbClr val="000000">
                <a:alpha val="4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2894000" y="1475500"/>
              <a:ext cx="249275" cy="296650"/>
            </a:xfrm>
            <a:custGeom>
              <a:rect b="b" l="l" r="r" t="t"/>
              <a:pathLst>
                <a:path extrusionOk="0" h="11866" w="9971">
                  <a:moveTo>
                    <a:pt x="4747" y="0"/>
                  </a:moveTo>
                  <a:cubicBezTo>
                    <a:pt x="2073" y="0"/>
                    <a:pt x="0" y="2569"/>
                    <a:pt x="731" y="5278"/>
                  </a:cubicBezTo>
                  <a:cubicBezTo>
                    <a:pt x="1531" y="8213"/>
                    <a:pt x="1831" y="9948"/>
                    <a:pt x="3666" y="11182"/>
                  </a:cubicBezTo>
                  <a:cubicBezTo>
                    <a:pt x="4362" y="11654"/>
                    <a:pt x="5104" y="11866"/>
                    <a:pt x="5824" y="11866"/>
                  </a:cubicBezTo>
                  <a:cubicBezTo>
                    <a:pt x="7901" y="11866"/>
                    <a:pt x="9796" y="10108"/>
                    <a:pt x="9870" y="7779"/>
                  </a:cubicBezTo>
                  <a:cubicBezTo>
                    <a:pt x="9970" y="4977"/>
                    <a:pt x="8670" y="674"/>
                    <a:pt x="5534" y="74"/>
                  </a:cubicBezTo>
                  <a:cubicBezTo>
                    <a:pt x="5267" y="24"/>
                    <a:pt x="5004" y="0"/>
                    <a:pt x="4747"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2796325" y="1317225"/>
              <a:ext cx="349450" cy="421400"/>
            </a:xfrm>
            <a:custGeom>
              <a:rect b="b" l="l" r="r" t="t"/>
              <a:pathLst>
                <a:path extrusionOk="0" h="16856" w="13978">
                  <a:moveTo>
                    <a:pt x="8841" y="0"/>
                  </a:moveTo>
                  <a:lnTo>
                    <a:pt x="8841" y="0"/>
                  </a:lnTo>
                  <a:cubicBezTo>
                    <a:pt x="9074" y="634"/>
                    <a:pt x="8407" y="1701"/>
                    <a:pt x="7473" y="2736"/>
                  </a:cubicBezTo>
                  <a:cubicBezTo>
                    <a:pt x="7273" y="1968"/>
                    <a:pt x="6739" y="1301"/>
                    <a:pt x="6005" y="934"/>
                  </a:cubicBezTo>
                  <a:cubicBezTo>
                    <a:pt x="5405" y="3336"/>
                    <a:pt x="3403" y="3736"/>
                    <a:pt x="1802" y="5237"/>
                  </a:cubicBezTo>
                  <a:cubicBezTo>
                    <a:pt x="1102" y="5938"/>
                    <a:pt x="868" y="6972"/>
                    <a:pt x="1268" y="7873"/>
                  </a:cubicBezTo>
                  <a:cubicBezTo>
                    <a:pt x="1156" y="7826"/>
                    <a:pt x="1037" y="7795"/>
                    <a:pt x="914" y="7795"/>
                  </a:cubicBezTo>
                  <a:cubicBezTo>
                    <a:pt x="599" y="7795"/>
                    <a:pt x="265" y="8000"/>
                    <a:pt x="1" y="8673"/>
                  </a:cubicBezTo>
                  <a:cubicBezTo>
                    <a:pt x="334" y="8473"/>
                    <a:pt x="735" y="8340"/>
                    <a:pt x="1135" y="8340"/>
                  </a:cubicBezTo>
                  <a:cubicBezTo>
                    <a:pt x="868" y="8606"/>
                    <a:pt x="635" y="9073"/>
                    <a:pt x="801" y="10107"/>
                  </a:cubicBezTo>
                  <a:cubicBezTo>
                    <a:pt x="1094" y="11832"/>
                    <a:pt x="4528" y="16855"/>
                    <a:pt x="6833" y="16855"/>
                  </a:cubicBezTo>
                  <a:cubicBezTo>
                    <a:pt x="6891" y="16855"/>
                    <a:pt x="6949" y="16852"/>
                    <a:pt x="7006" y="16846"/>
                  </a:cubicBezTo>
                  <a:cubicBezTo>
                    <a:pt x="9508" y="16545"/>
                    <a:pt x="9975" y="13643"/>
                    <a:pt x="10008" y="11041"/>
                  </a:cubicBezTo>
                  <a:lnTo>
                    <a:pt x="10108" y="11008"/>
                  </a:lnTo>
                  <a:cubicBezTo>
                    <a:pt x="11843" y="10074"/>
                    <a:pt x="13978" y="5137"/>
                    <a:pt x="11542" y="2769"/>
                  </a:cubicBezTo>
                  <a:lnTo>
                    <a:pt x="11542" y="2769"/>
                  </a:lnTo>
                  <a:cubicBezTo>
                    <a:pt x="11509" y="3169"/>
                    <a:pt x="11276" y="3536"/>
                    <a:pt x="10942" y="3736"/>
                  </a:cubicBezTo>
                  <a:cubicBezTo>
                    <a:pt x="10809" y="2202"/>
                    <a:pt x="10208" y="734"/>
                    <a:pt x="8841" y="0"/>
                  </a:cubicBezTo>
                  <a:close/>
                </a:path>
              </a:pathLst>
            </a:custGeom>
            <a:solidFill>
              <a:srgbClr val="1616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3008650" y="1568850"/>
              <a:ext cx="79275" cy="83300"/>
            </a:xfrm>
            <a:custGeom>
              <a:rect b="b" l="l" r="r" t="t"/>
              <a:pathLst>
                <a:path extrusionOk="0" h="3332" w="3171">
                  <a:moveTo>
                    <a:pt x="1104" y="1"/>
                  </a:moveTo>
                  <a:cubicBezTo>
                    <a:pt x="309" y="1"/>
                    <a:pt x="1" y="789"/>
                    <a:pt x="348" y="1577"/>
                  </a:cubicBezTo>
                  <a:cubicBezTo>
                    <a:pt x="648" y="2277"/>
                    <a:pt x="1181" y="2844"/>
                    <a:pt x="1849" y="3178"/>
                  </a:cubicBezTo>
                  <a:cubicBezTo>
                    <a:pt x="2046" y="3284"/>
                    <a:pt x="2224" y="3332"/>
                    <a:pt x="2379" y="3332"/>
                  </a:cubicBezTo>
                  <a:cubicBezTo>
                    <a:pt x="2907" y="3332"/>
                    <a:pt x="3171" y="2781"/>
                    <a:pt x="3016" y="2111"/>
                  </a:cubicBezTo>
                  <a:cubicBezTo>
                    <a:pt x="2849" y="1310"/>
                    <a:pt x="2182" y="109"/>
                    <a:pt x="1248" y="9"/>
                  </a:cubicBezTo>
                  <a:cubicBezTo>
                    <a:pt x="1199" y="4"/>
                    <a:pt x="1151" y="1"/>
                    <a:pt x="1104"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2478600" y="2543100"/>
              <a:ext cx="599625" cy="1779625"/>
            </a:xfrm>
            <a:custGeom>
              <a:rect b="b" l="l" r="r" t="t"/>
              <a:pathLst>
                <a:path extrusionOk="0" h="71185" w="23985">
                  <a:moveTo>
                    <a:pt x="23985" y="0"/>
                  </a:moveTo>
                  <a:lnTo>
                    <a:pt x="13410" y="34"/>
                  </a:lnTo>
                  <a:cubicBezTo>
                    <a:pt x="13410" y="34"/>
                    <a:pt x="10708" y="22750"/>
                    <a:pt x="9408" y="33057"/>
                  </a:cubicBezTo>
                  <a:cubicBezTo>
                    <a:pt x="8207" y="42564"/>
                    <a:pt x="1" y="70184"/>
                    <a:pt x="1" y="70184"/>
                  </a:cubicBezTo>
                  <a:lnTo>
                    <a:pt x="5538" y="71185"/>
                  </a:lnTo>
                  <a:cubicBezTo>
                    <a:pt x="5538" y="71185"/>
                    <a:pt x="16513" y="41764"/>
                    <a:pt x="18614" y="32190"/>
                  </a:cubicBezTo>
                  <a:cubicBezTo>
                    <a:pt x="20515" y="23417"/>
                    <a:pt x="23985" y="0"/>
                    <a:pt x="23985"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2923100" y="2750750"/>
              <a:ext cx="122600" cy="587950"/>
            </a:xfrm>
            <a:custGeom>
              <a:rect b="b" l="l" r="r" t="t"/>
              <a:pathLst>
                <a:path extrusionOk="0" h="23518" w="4904">
                  <a:moveTo>
                    <a:pt x="4311" y="0"/>
                  </a:moveTo>
                  <a:cubicBezTo>
                    <a:pt x="4207" y="0"/>
                    <a:pt x="4103" y="11"/>
                    <a:pt x="4003" y="34"/>
                  </a:cubicBezTo>
                  <a:cubicBezTo>
                    <a:pt x="0" y="834"/>
                    <a:pt x="434" y="15812"/>
                    <a:pt x="901" y="23517"/>
                  </a:cubicBezTo>
                  <a:cubicBezTo>
                    <a:pt x="2068" y="18080"/>
                    <a:pt x="3770" y="7606"/>
                    <a:pt x="4904" y="134"/>
                  </a:cubicBezTo>
                  <a:cubicBezTo>
                    <a:pt x="4726" y="45"/>
                    <a:pt x="4518" y="0"/>
                    <a:pt x="4311" y="0"/>
                  </a:cubicBezTo>
                  <a:close/>
                </a:path>
              </a:pathLst>
            </a:custGeom>
            <a:solidFill>
              <a:srgbClr val="000000">
                <a:alpha val="4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2954775" y="2543100"/>
              <a:ext cx="279400" cy="1844675"/>
            </a:xfrm>
            <a:custGeom>
              <a:rect b="b" l="l" r="r" t="t"/>
              <a:pathLst>
                <a:path extrusionOk="0" h="73787" w="11176">
                  <a:moveTo>
                    <a:pt x="1" y="0"/>
                  </a:moveTo>
                  <a:cubicBezTo>
                    <a:pt x="1" y="0"/>
                    <a:pt x="1235" y="22583"/>
                    <a:pt x="1502" y="32991"/>
                  </a:cubicBezTo>
                  <a:cubicBezTo>
                    <a:pt x="1735" y="42531"/>
                    <a:pt x="1902" y="73786"/>
                    <a:pt x="1902" y="73786"/>
                  </a:cubicBezTo>
                  <a:lnTo>
                    <a:pt x="7106" y="73786"/>
                  </a:lnTo>
                  <a:cubicBezTo>
                    <a:pt x="7106" y="73786"/>
                    <a:pt x="10508" y="41964"/>
                    <a:pt x="10842" y="32257"/>
                  </a:cubicBezTo>
                  <a:cubicBezTo>
                    <a:pt x="11175" y="22917"/>
                    <a:pt x="10742" y="0"/>
                    <a:pt x="1074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3104900" y="2587300"/>
              <a:ext cx="95925" cy="1706250"/>
            </a:xfrm>
            <a:custGeom>
              <a:rect b="b" l="l" r="r" t="t"/>
              <a:pathLst>
                <a:path extrusionOk="0" h="68250" w="3837">
                  <a:moveTo>
                    <a:pt x="3503" y="0"/>
                  </a:moveTo>
                  <a:lnTo>
                    <a:pt x="3269" y="34"/>
                  </a:lnTo>
                  <a:cubicBezTo>
                    <a:pt x="3369" y="5204"/>
                    <a:pt x="3603" y="22683"/>
                    <a:pt x="3336" y="30489"/>
                  </a:cubicBezTo>
                  <a:cubicBezTo>
                    <a:pt x="3069" y="38128"/>
                    <a:pt x="901" y="59443"/>
                    <a:pt x="0" y="68216"/>
                  </a:cubicBezTo>
                  <a:lnTo>
                    <a:pt x="234" y="68249"/>
                  </a:lnTo>
                  <a:cubicBezTo>
                    <a:pt x="1134" y="59443"/>
                    <a:pt x="3302" y="38128"/>
                    <a:pt x="3569" y="30489"/>
                  </a:cubicBezTo>
                  <a:cubicBezTo>
                    <a:pt x="3836" y="22650"/>
                    <a:pt x="3569" y="5171"/>
                    <a:pt x="3503" y="0"/>
                  </a:cubicBezTo>
                  <a:close/>
                </a:path>
              </a:pathLst>
            </a:custGeom>
            <a:solidFill>
              <a:srgbClr val="000000">
                <a:alpha val="4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2468600" y="4250975"/>
              <a:ext cx="180150" cy="75925"/>
            </a:xfrm>
            <a:custGeom>
              <a:rect b="b" l="l" r="r" t="t"/>
              <a:pathLst>
                <a:path extrusionOk="0" h="3037" w="7206">
                  <a:moveTo>
                    <a:pt x="468" y="1"/>
                  </a:moveTo>
                  <a:lnTo>
                    <a:pt x="1" y="1869"/>
                  </a:lnTo>
                  <a:lnTo>
                    <a:pt x="6205" y="3036"/>
                  </a:lnTo>
                  <a:cubicBezTo>
                    <a:pt x="6205" y="3036"/>
                    <a:pt x="7206" y="1002"/>
                    <a:pt x="7172" y="1002"/>
                  </a:cubicBezTo>
                  <a:lnTo>
                    <a:pt x="468" y="1"/>
                  </a:ln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2468600" y="4250975"/>
              <a:ext cx="180150" cy="75925"/>
            </a:xfrm>
            <a:custGeom>
              <a:rect b="b" l="l" r="r" t="t"/>
              <a:pathLst>
                <a:path extrusionOk="0" h="3037" w="7206">
                  <a:moveTo>
                    <a:pt x="468" y="1"/>
                  </a:moveTo>
                  <a:lnTo>
                    <a:pt x="1" y="1869"/>
                  </a:lnTo>
                  <a:lnTo>
                    <a:pt x="6205" y="3036"/>
                  </a:lnTo>
                  <a:cubicBezTo>
                    <a:pt x="6205" y="3036"/>
                    <a:pt x="7206" y="1002"/>
                    <a:pt x="7172" y="1002"/>
                  </a:cubicBezTo>
                  <a:lnTo>
                    <a:pt x="4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2988150" y="4336050"/>
              <a:ext cx="170125" cy="53400"/>
            </a:xfrm>
            <a:custGeom>
              <a:rect b="b" l="l" r="r" t="t"/>
              <a:pathLst>
                <a:path extrusionOk="0" h="2136" w="6805">
                  <a:moveTo>
                    <a:pt x="6772" y="0"/>
                  </a:moveTo>
                  <a:lnTo>
                    <a:pt x="0" y="234"/>
                  </a:lnTo>
                  <a:lnTo>
                    <a:pt x="167" y="2135"/>
                  </a:lnTo>
                  <a:lnTo>
                    <a:pt x="6471" y="2135"/>
                  </a:lnTo>
                  <a:cubicBezTo>
                    <a:pt x="6471" y="2135"/>
                    <a:pt x="6805" y="0"/>
                    <a:pt x="6772" y="0"/>
                  </a:cubicBezTo>
                  <a:close/>
                </a:path>
              </a:pathLst>
            </a:custGeom>
            <a:solidFill>
              <a:srgbClr val="363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2988150" y="4336050"/>
              <a:ext cx="170125" cy="53400"/>
            </a:xfrm>
            <a:custGeom>
              <a:rect b="b" l="l" r="r" t="t"/>
              <a:pathLst>
                <a:path extrusionOk="0" h="2136" w="6805">
                  <a:moveTo>
                    <a:pt x="6772" y="0"/>
                  </a:moveTo>
                  <a:lnTo>
                    <a:pt x="0" y="234"/>
                  </a:lnTo>
                  <a:lnTo>
                    <a:pt x="167" y="2135"/>
                  </a:lnTo>
                  <a:lnTo>
                    <a:pt x="6471" y="2135"/>
                  </a:lnTo>
                  <a:cubicBezTo>
                    <a:pt x="6471" y="2135"/>
                    <a:pt x="6805" y="0"/>
                    <a:pt x="67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